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customXml/itemProps1.xml" ContentType="application/vnd.openxmlformats-officedocument.customXmlPropertie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customXml/itemProps2.xml" ContentType="application/vnd.openxmlformats-officedocument.customXmlProperti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0"/>
  </p:notesMasterIdLst>
  <p:handoutMasterIdLst>
    <p:handoutMasterId r:id="rId41"/>
  </p:handoutMasterIdLst>
  <p:sldIdLst>
    <p:sldId id="371" r:id="rId2"/>
    <p:sldId id="392" r:id="rId3"/>
    <p:sldId id="418" r:id="rId4"/>
    <p:sldId id="376" r:id="rId5"/>
    <p:sldId id="419" r:id="rId6"/>
    <p:sldId id="420" r:id="rId7"/>
    <p:sldId id="393" r:id="rId8"/>
    <p:sldId id="394" r:id="rId9"/>
    <p:sldId id="395" r:id="rId10"/>
    <p:sldId id="422" r:id="rId11"/>
    <p:sldId id="421" r:id="rId12"/>
    <p:sldId id="423" r:id="rId13"/>
    <p:sldId id="424" r:id="rId14"/>
    <p:sldId id="425" r:id="rId15"/>
    <p:sldId id="436" r:id="rId16"/>
    <p:sldId id="435" r:id="rId17"/>
    <p:sldId id="396" r:id="rId18"/>
    <p:sldId id="379" r:id="rId19"/>
    <p:sldId id="380" r:id="rId20"/>
    <p:sldId id="397" r:id="rId21"/>
    <p:sldId id="384" r:id="rId22"/>
    <p:sldId id="382" r:id="rId23"/>
    <p:sldId id="385" r:id="rId24"/>
    <p:sldId id="386" r:id="rId25"/>
    <p:sldId id="387" r:id="rId26"/>
    <p:sldId id="388" r:id="rId27"/>
    <p:sldId id="389" r:id="rId28"/>
    <p:sldId id="398" r:id="rId29"/>
    <p:sldId id="426" r:id="rId30"/>
    <p:sldId id="427" r:id="rId31"/>
    <p:sldId id="428" r:id="rId32"/>
    <p:sldId id="429" r:id="rId33"/>
    <p:sldId id="430" r:id="rId34"/>
    <p:sldId id="431" r:id="rId35"/>
    <p:sldId id="432" r:id="rId36"/>
    <p:sldId id="433" r:id="rId37"/>
    <p:sldId id="415" r:id="rId38"/>
    <p:sldId id="417" r:id="rId39"/>
  </p:sldIdLst>
  <p:sldSz cx="9144000" cy="6858000" type="screen4x3"/>
  <p:notesSz cx="6881813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9900"/>
    <a:srgbClr val="FF9933"/>
    <a:srgbClr val="CC3300"/>
    <a:srgbClr val="FFFF66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6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8"/>
    </p:cViewPr>
  </p:sorterViewPr>
  <p:notesViewPr>
    <p:cSldViewPr>
      <p:cViewPr varScale="1">
        <p:scale>
          <a:sx n="77" d="100"/>
          <a:sy n="77" d="100"/>
        </p:scale>
        <p:origin x="-2088" y="-90"/>
      </p:cViewPr>
      <p:guideLst>
        <p:guide orient="horz" pos="2928"/>
        <p:guide pos="2168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48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13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8900" y="0"/>
            <a:ext cx="29813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290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813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8900" y="8831263"/>
            <a:ext cx="29813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Arial" charset="0"/>
              </a:defRPr>
            </a:lvl1pPr>
          </a:lstStyle>
          <a:p>
            <a:fld id="{8E08878A-CDC9-415F-BD67-85B96B2EA958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13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8900" y="0"/>
            <a:ext cx="29813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7600" y="698500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416425"/>
            <a:ext cx="5503863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813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8900" y="8831263"/>
            <a:ext cx="29813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Arial" charset="0"/>
              </a:defRPr>
            </a:lvl1pPr>
          </a:lstStyle>
          <a:p>
            <a:fld id="{31333A52-0B7F-45A3-BA54-8925E677BFBA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485FE0-8A63-40CD-B6DC-27D7CE471E8E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2nd and 4th bullet are pretty much the same</a:t>
            </a:r>
          </a:p>
          <a:p>
            <a:r>
              <a:rPr lang="en-US" dirty="0"/>
              <a:t>Add safety!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1CFE0B-24CD-4E17-912D-23D5FB2C408F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19188" y="698500"/>
            <a:ext cx="4648200" cy="3486150"/>
          </a:xfrm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575" y="4416425"/>
            <a:ext cx="5046663" cy="4181475"/>
          </a:xfrm>
        </p:spPr>
        <p:txBody>
          <a:bodyPr/>
          <a:lstStyle/>
          <a:p>
            <a:r>
              <a:rPr lang="en-US" dirty="0"/>
              <a:t>The context zones are based on DPZ’s transect zones which divides the continuum of land uses from natural/agricultural environments to urban cores and special districts.</a:t>
            </a:r>
          </a:p>
          <a:p>
            <a:endParaRPr lang="en-US" dirty="0"/>
          </a:p>
          <a:p>
            <a:r>
              <a:rPr lang="en-US" dirty="0"/>
              <a:t>The CZ’s, like the transect, is a structure for organizing urban form and urban design elements.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7376E32-0C8E-4887-B64B-B40070574F56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landscape design, natural features, and character of public space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123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5124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125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126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127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5128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5129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30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513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0" y="1736725"/>
            <a:ext cx="9144000" cy="192087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135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686800" y="6381750"/>
            <a:ext cx="457200" cy="476250"/>
          </a:xfrm>
        </p:spPr>
        <p:txBody>
          <a:bodyPr/>
          <a:lstStyle>
            <a:lvl1pPr>
              <a:defRPr/>
            </a:lvl1pPr>
          </a:lstStyle>
          <a:p>
            <a:fld id="{4795CDAD-E05B-4071-8F50-B9986AAF3C1C}" type="slidenum">
              <a:rPr lang="en-US"/>
              <a:pPr/>
              <a:t>‹#›</a:t>
            </a:fld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53200"/>
            <a:ext cx="1447799" cy="27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ADCAE33-915C-407D-9278-75111B380E8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8"/>
            <a:ext cx="22860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74638"/>
            <a:ext cx="6705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8A7EE8F-1218-45B5-AB55-9ABBED70CC9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90BA82F-3F1B-467F-A80A-D975580FA91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0D9D716-3D89-4EEC-8B29-D16375053F09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96F1F74-F185-4585-8B71-0094E5D20511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6E6A3E4-5A24-4849-8ABB-FF38247606D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F599486-38CF-4A2C-A478-E347FA5E9EA8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885D035-2CEB-4D8F-B64B-48AAC99B2B3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993A3FA-3453-45E5-BB18-1FD98A9E031A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AE9564C-4558-4493-92C7-155F9ECB1343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6381750"/>
            <a:ext cx="381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+mn-lt"/>
              </a:defRPr>
            </a:lvl1pPr>
          </a:lstStyle>
          <a:p>
            <a:fld id="{9E55F234-2443-4D65-B6BF-30A85EC5E9EC}" type="slidenum">
              <a:rPr lang="en-US"/>
              <a:pPr/>
              <a:t>‹#›</a:t>
            </a:fld>
            <a:endParaRPr lang="en-US" dirty="0"/>
          </a:p>
        </p:txBody>
      </p:sp>
      <p:grpSp>
        <p:nvGrpSpPr>
          <p:cNvPr id="4100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4101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410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0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0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0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410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410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10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410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12" name="Text Box 16"/>
          <p:cNvSpPr txBox="1">
            <a:spLocks noChangeArrowheads="1"/>
          </p:cNvSpPr>
          <p:nvPr userDrawn="1"/>
        </p:nvSpPr>
        <p:spPr bwMode="auto">
          <a:xfrm>
            <a:off x="1600200" y="6583363"/>
            <a:ext cx="7086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>
                <a:latin typeface="Arial" charset="0"/>
              </a:rPr>
              <a:t>CSS </a:t>
            </a:r>
            <a:r>
              <a:rPr lang="en-US" sz="1200" dirty="0" smtClean="0">
                <a:latin typeface="Arial" charset="0"/>
              </a:rPr>
              <a:t>for </a:t>
            </a:r>
            <a:r>
              <a:rPr lang="en-US" sz="1200" dirty="0">
                <a:latin typeface="Arial" charset="0"/>
              </a:rPr>
              <a:t>Designing </a:t>
            </a:r>
            <a:r>
              <a:rPr lang="en-US" sz="1200" dirty="0" smtClean="0">
                <a:latin typeface="Arial" charset="0"/>
              </a:rPr>
              <a:t>Urban Thoroughfares</a:t>
            </a:r>
            <a:endParaRPr lang="en-US" sz="1200" dirty="0">
              <a:latin typeface="Arial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553200"/>
            <a:ext cx="1447799" cy="27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 b="1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 b="1">
          <a:solidFill>
            <a:schemeClr val="tx1"/>
          </a:solidFill>
          <a:effectLst/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 b="1">
          <a:solidFill>
            <a:schemeClr val="tx1"/>
          </a:solidFill>
          <a:effectLst/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 b="1">
          <a:solidFill>
            <a:schemeClr val="tx1"/>
          </a:solidFill>
          <a:effectLst/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 b="1">
          <a:solidFill>
            <a:schemeClr val="tx1"/>
          </a:solidFill>
          <a:effectLst/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images.google.com/imgres?imgurl=http://cache2.asset-cache.net/xc/53372693.jpg?v=1&amp;c=IWSAsset&amp;k=2&amp;d=4996399091E83186BFABDD9528021EC9688C6CDC44E04CDD&amp;imgrefurl=http://www.life.com/image/53372693&amp;usg=__Uf7nO6G_eL2v_nWFd8lCwW111DM=&amp;h=594&amp;w=476&amp;sz=56&amp;hl=en&amp;start=25&amp;um=1&amp;itbs=1&amp;tbnid=1k0gNqSPSzcY0M:&amp;tbnh=135&amp;tbnw=108&amp;prev=/images?q=1950+fads&amp;ndsp=18&amp;hl=en&amp;rlz=1R2ADBF_enUS331&amp;sa=N&amp;start=18&amp;um=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E73A98A7-BE53-4A36-BA97-CD973DB6CA48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44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28800" y="228600"/>
            <a:ext cx="5562600" cy="17526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r>
              <a:rPr lang="en-US" sz="3200" dirty="0"/>
              <a:t>Context Sensitive Solutions</a:t>
            </a:r>
            <a:br>
              <a:rPr lang="en-US" sz="3200" dirty="0"/>
            </a:br>
            <a:r>
              <a:rPr lang="en-US" sz="3200" dirty="0" smtClean="0"/>
              <a:t>For Designing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Urban Thoroughfares</a:t>
            </a:r>
            <a:endParaRPr lang="en-US" sz="3200" dirty="0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5638800"/>
            <a:ext cx="5562600" cy="533400"/>
          </a:xfrm>
          <a:effectLst>
            <a:outerShdw dist="35921" dir="2700000" algn="ctr" rotWithShape="0">
              <a:schemeClr val="bg2"/>
            </a:outerShdw>
          </a:effec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 smtClean="0"/>
              <a:t>Brian Bochner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Senior Research Engineer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Texas Transportation Institute</a:t>
            </a:r>
            <a:endParaRPr lang="en-US" sz="2000" dirty="0"/>
          </a:p>
        </p:txBody>
      </p:sp>
      <p:pic>
        <p:nvPicPr>
          <p:cNvPr id="7" name="Picture 6" descr="Legacy Town Center Photos 058"/>
          <p:cNvPicPr/>
          <p:nvPr/>
        </p:nvPicPr>
        <p:blipFill>
          <a:blip r:embed="rId2" cstate="print"/>
          <a:srcRect t="9261"/>
          <a:stretch>
            <a:fillRect/>
          </a:stretch>
        </p:blipFill>
        <p:spPr bwMode="auto">
          <a:xfrm>
            <a:off x="2133600" y="1981200"/>
            <a:ext cx="4953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915400" cy="1143000"/>
          </a:xfrm>
        </p:spPr>
        <p:txBody>
          <a:bodyPr/>
          <a:lstStyle/>
          <a:p>
            <a:pPr algn="l"/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A82F-3F1B-467F-A80A-D975580FA918}" type="slidenum">
              <a:rPr lang="en-US" smtClean="0"/>
              <a:pPr/>
              <a:t>10</a:t>
            </a:fld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133350" y="1600200"/>
            <a:ext cx="8858250" cy="4523820"/>
            <a:chOff x="285750" y="1066800"/>
            <a:chExt cx="8858250" cy="4523820"/>
          </a:xfrm>
        </p:grpSpPr>
        <p:sp>
          <p:nvSpPr>
            <p:cNvPr id="26" name="Oval 3"/>
            <p:cNvSpPr>
              <a:spLocks noChangeArrowheads="1"/>
            </p:cNvSpPr>
            <p:nvPr/>
          </p:nvSpPr>
          <p:spPr bwMode="auto">
            <a:xfrm>
              <a:off x="3590925" y="2514600"/>
              <a:ext cx="1828800" cy="1752600"/>
            </a:xfrm>
            <a:prstGeom prst="ellipse">
              <a:avLst/>
            </a:prstGeom>
            <a:solidFill>
              <a:srgbClr val="003366"/>
            </a:solidFill>
            <a:ln w="38100" cmpd="dbl">
              <a:noFill/>
              <a:round/>
              <a:headEnd/>
              <a:tailEnd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none" anchor="ctr"/>
            <a:lstStyle/>
            <a:p>
              <a:pPr algn="ctr">
                <a:defRPr/>
              </a:pPr>
              <a:endParaRPr lang="en-US" dirty="0">
                <a:solidFill>
                  <a:srgbClr val="003300"/>
                </a:solidFill>
                <a:latin typeface="+mn-lt"/>
              </a:endParaRP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3743325" y="2819400"/>
              <a:ext cx="1524000" cy="1015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+mn-lt"/>
                </a:rPr>
                <a:t>Project</a:t>
              </a:r>
            </a:p>
            <a:p>
              <a:pPr algn="ctr">
                <a:spcBef>
                  <a:spcPct val="50000"/>
                </a:spcBef>
              </a:pPr>
              <a:r>
                <a:rPr lang="en-US" sz="2400" b="1" dirty="0">
                  <a:solidFill>
                    <a:schemeClr val="bg1"/>
                  </a:solidFill>
                  <a:latin typeface="+mn-lt"/>
                </a:rPr>
                <a:t>Design</a:t>
              </a:r>
            </a:p>
          </p:txBody>
        </p:sp>
        <p:sp>
          <p:nvSpPr>
            <p:cNvPr id="28" name="AutoShape 5"/>
            <p:cNvSpPr>
              <a:spLocks noChangeArrowheads="1"/>
            </p:cNvSpPr>
            <p:nvPr/>
          </p:nvSpPr>
          <p:spPr bwMode="auto">
            <a:xfrm>
              <a:off x="2600325" y="3124200"/>
              <a:ext cx="838200" cy="381000"/>
            </a:xfrm>
            <a:prstGeom prst="rightArrow">
              <a:avLst>
                <a:gd name="adj1" fmla="val 50000"/>
                <a:gd name="adj2" fmla="val 55000"/>
              </a:avLst>
            </a:prstGeom>
            <a:solidFill>
              <a:srgbClr val="FFFF99"/>
            </a:solidFill>
            <a:ln w="38100" cmpd="dbl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 wrap="none" anchor="ctr"/>
            <a:lstStyle/>
            <a:p>
              <a:pPr>
                <a:defRPr/>
              </a:pPr>
              <a:endParaRPr lang="en-US" sz="2000" dirty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29" name="AutoShape 6"/>
            <p:cNvSpPr>
              <a:spLocks noChangeArrowheads="1"/>
            </p:cNvSpPr>
            <p:nvPr/>
          </p:nvSpPr>
          <p:spPr bwMode="auto">
            <a:xfrm rot="5400000">
              <a:off x="4124325" y="1714500"/>
              <a:ext cx="838200" cy="381000"/>
            </a:xfrm>
            <a:prstGeom prst="rightArrow">
              <a:avLst>
                <a:gd name="adj1" fmla="val 50000"/>
                <a:gd name="adj2" fmla="val 55000"/>
              </a:avLst>
            </a:prstGeom>
            <a:solidFill>
              <a:srgbClr val="FFFF99"/>
            </a:solidFill>
            <a:ln w="38100" cmpd="dbl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 wrap="none" anchor="ctr"/>
            <a:lstStyle/>
            <a:p>
              <a:pPr>
                <a:defRPr/>
              </a:pPr>
              <a:endParaRPr lang="en-US" sz="2000" dirty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30" name="AutoShape 7"/>
            <p:cNvSpPr>
              <a:spLocks noChangeArrowheads="1"/>
            </p:cNvSpPr>
            <p:nvPr/>
          </p:nvSpPr>
          <p:spPr bwMode="auto">
            <a:xfrm rot="20669868" flipH="1">
              <a:off x="5553075" y="2867025"/>
              <a:ext cx="838200" cy="381000"/>
            </a:xfrm>
            <a:prstGeom prst="rightArrow">
              <a:avLst>
                <a:gd name="adj1" fmla="val 50000"/>
                <a:gd name="adj2" fmla="val 55000"/>
              </a:avLst>
            </a:prstGeom>
            <a:solidFill>
              <a:srgbClr val="FFFF99"/>
            </a:solidFill>
            <a:ln w="38100" cmpd="dbl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 wrap="none" anchor="ctr"/>
            <a:lstStyle/>
            <a:p>
              <a:pPr>
                <a:defRPr/>
              </a:pPr>
              <a:endParaRPr lang="en-US" sz="2000" dirty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31" name="AutoShape 8"/>
            <p:cNvSpPr>
              <a:spLocks noChangeArrowheads="1"/>
            </p:cNvSpPr>
            <p:nvPr/>
          </p:nvSpPr>
          <p:spPr bwMode="auto">
            <a:xfrm rot="-4250468">
              <a:off x="3752850" y="4638675"/>
              <a:ext cx="838200" cy="381000"/>
            </a:xfrm>
            <a:prstGeom prst="rightArrow">
              <a:avLst>
                <a:gd name="adj1" fmla="val 50000"/>
                <a:gd name="adj2" fmla="val 55000"/>
              </a:avLst>
            </a:prstGeom>
            <a:solidFill>
              <a:srgbClr val="FFFF99"/>
            </a:solidFill>
            <a:ln w="38100" cmpd="dbl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 wrap="none" anchor="ctr"/>
            <a:lstStyle/>
            <a:p>
              <a:pPr>
                <a:defRPr/>
              </a:pPr>
              <a:endParaRPr lang="en-US" sz="2000" dirty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32" name="AutoShape 9"/>
            <p:cNvSpPr>
              <a:spLocks noChangeArrowheads="1"/>
            </p:cNvSpPr>
            <p:nvPr/>
          </p:nvSpPr>
          <p:spPr bwMode="auto">
            <a:xfrm rot="-6248347">
              <a:off x="4752975" y="4591050"/>
              <a:ext cx="838200" cy="381000"/>
            </a:xfrm>
            <a:prstGeom prst="rightArrow">
              <a:avLst>
                <a:gd name="adj1" fmla="val 50000"/>
                <a:gd name="adj2" fmla="val 55000"/>
              </a:avLst>
            </a:prstGeom>
            <a:solidFill>
              <a:srgbClr val="FFFF99"/>
            </a:solidFill>
            <a:ln w="38100" cmpd="dbl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 wrap="none" anchor="ctr"/>
            <a:lstStyle/>
            <a:p>
              <a:pPr>
                <a:defRPr/>
              </a:pPr>
              <a:endParaRPr lang="en-US" sz="2000" dirty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33" name="AutoShape 10"/>
            <p:cNvSpPr>
              <a:spLocks noChangeArrowheads="1"/>
            </p:cNvSpPr>
            <p:nvPr/>
          </p:nvSpPr>
          <p:spPr bwMode="auto">
            <a:xfrm rot="8073663">
              <a:off x="5114925" y="1981200"/>
              <a:ext cx="838200" cy="381000"/>
            </a:xfrm>
            <a:prstGeom prst="rightArrow">
              <a:avLst>
                <a:gd name="adj1" fmla="val 50000"/>
                <a:gd name="adj2" fmla="val 55000"/>
              </a:avLst>
            </a:prstGeom>
            <a:solidFill>
              <a:srgbClr val="FFFF99"/>
            </a:solidFill>
            <a:ln w="38100" cmpd="dbl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 wrap="none" anchor="ctr"/>
            <a:lstStyle/>
            <a:p>
              <a:pPr>
                <a:defRPr/>
              </a:pPr>
              <a:endParaRPr lang="en-US" sz="2000" dirty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34" name="AutoShape 11"/>
            <p:cNvSpPr>
              <a:spLocks noChangeArrowheads="1"/>
            </p:cNvSpPr>
            <p:nvPr/>
          </p:nvSpPr>
          <p:spPr bwMode="auto">
            <a:xfrm rot="-8730547">
              <a:off x="5419725" y="3905250"/>
              <a:ext cx="838200" cy="381000"/>
            </a:xfrm>
            <a:prstGeom prst="rightArrow">
              <a:avLst>
                <a:gd name="adj1" fmla="val 50000"/>
                <a:gd name="adj2" fmla="val 55000"/>
              </a:avLst>
            </a:prstGeom>
            <a:solidFill>
              <a:srgbClr val="FFFF99"/>
            </a:solidFill>
            <a:ln w="38100" cmpd="dbl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 wrap="none" anchor="ctr"/>
            <a:lstStyle/>
            <a:p>
              <a:pPr>
                <a:defRPr/>
              </a:pPr>
              <a:endParaRPr lang="en-US" sz="2000" dirty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35" name="AutoShape 12"/>
            <p:cNvSpPr>
              <a:spLocks noChangeArrowheads="1"/>
            </p:cNvSpPr>
            <p:nvPr/>
          </p:nvSpPr>
          <p:spPr bwMode="auto">
            <a:xfrm rot="-2038274">
              <a:off x="2895600" y="4124325"/>
              <a:ext cx="838200" cy="381000"/>
            </a:xfrm>
            <a:prstGeom prst="rightArrow">
              <a:avLst>
                <a:gd name="adj1" fmla="val 50000"/>
                <a:gd name="adj2" fmla="val 55000"/>
              </a:avLst>
            </a:prstGeom>
            <a:solidFill>
              <a:srgbClr val="FFFF99"/>
            </a:solidFill>
            <a:ln w="38100" cmpd="dbl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 wrap="none" anchor="ctr"/>
            <a:lstStyle/>
            <a:p>
              <a:pPr>
                <a:defRPr/>
              </a:pPr>
              <a:endParaRPr lang="en-US" sz="2000" dirty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36" name="AutoShape 13"/>
            <p:cNvSpPr>
              <a:spLocks noChangeArrowheads="1"/>
            </p:cNvSpPr>
            <p:nvPr/>
          </p:nvSpPr>
          <p:spPr bwMode="auto">
            <a:xfrm rot="2116267">
              <a:off x="3009900" y="2181225"/>
              <a:ext cx="838200" cy="381000"/>
            </a:xfrm>
            <a:prstGeom prst="rightArrow">
              <a:avLst>
                <a:gd name="adj1" fmla="val 50000"/>
                <a:gd name="adj2" fmla="val 55000"/>
              </a:avLst>
            </a:prstGeom>
            <a:solidFill>
              <a:srgbClr val="FFFF99"/>
            </a:solidFill>
            <a:ln w="38100" cmpd="dbl">
              <a:noFill/>
              <a:miter lim="800000"/>
              <a:headEnd/>
              <a:tailEnd/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txBody>
            <a:bodyPr wrap="none" anchor="ctr"/>
            <a:lstStyle/>
            <a:p>
              <a:pPr>
                <a:defRPr/>
              </a:pPr>
              <a:endParaRPr lang="en-US" sz="2000" dirty="0">
                <a:solidFill>
                  <a:schemeClr val="accent2"/>
                </a:solidFill>
                <a:latin typeface="+mn-lt"/>
              </a:endParaRPr>
            </a:p>
          </p:txBody>
        </p:sp>
        <p:sp>
          <p:nvSpPr>
            <p:cNvPr id="37" name="Text Box 14"/>
            <p:cNvSpPr txBox="1">
              <a:spLocks noChangeArrowheads="1"/>
            </p:cNvSpPr>
            <p:nvPr/>
          </p:nvSpPr>
          <p:spPr bwMode="auto">
            <a:xfrm>
              <a:off x="4010025" y="1066800"/>
              <a:ext cx="1057275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3300"/>
                  </a:solidFill>
                  <a:latin typeface="+mn-lt"/>
                </a:rPr>
                <a:t>Safety</a:t>
              </a:r>
            </a:p>
          </p:txBody>
        </p:sp>
        <p:sp>
          <p:nvSpPr>
            <p:cNvPr id="38" name="Text Box 15"/>
            <p:cNvSpPr txBox="1">
              <a:spLocks noChangeArrowheads="1"/>
            </p:cNvSpPr>
            <p:nvPr/>
          </p:nvSpPr>
          <p:spPr bwMode="auto">
            <a:xfrm>
              <a:off x="1504950" y="1600200"/>
              <a:ext cx="152400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rgbClr val="003300"/>
                  </a:solidFill>
                  <a:latin typeface="+mn-lt"/>
                </a:rPr>
                <a:t>Physical Character</a:t>
              </a:r>
            </a:p>
          </p:txBody>
        </p:sp>
        <p:sp>
          <p:nvSpPr>
            <p:cNvPr id="39" name="Rectangle 16"/>
            <p:cNvSpPr>
              <a:spLocks noChangeArrowheads="1"/>
            </p:cNvSpPr>
            <p:nvPr/>
          </p:nvSpPr>
          <p:spPr bwMode="auto">
            <a:xfrm>
              <a:off x="5800725" y="1535113"/>
              <a:ext cx="69762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3300"/>
                  </a:solidFill>
                  <a:latin typeface="+mn-lt"/>
                </a:rPr>
                <a:t>Cost</a:t>
              </a:r>
            </a:p>
          </p:txBody>
        </p:sp>
        <p:sp>
          <p:nvSpPr>
            <p:cNvPr id="40" name="Rectangle 17"/>
            <p:cNvSpPr>
              <a:spLocks noChangeArrowheads="1"/>
            </p:cNvSpPr>
            <p:nvPr/>
          </p:nvSpPr>
          <p:spPr bwMode="auto">
            <a:xfrm>
              <a:off x="6381750" y="2733675"/>
              <a:ext cx="224790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rgbClr val="003300"/>
                  </a:solidFill>
                  <a:latin typeface="+mn-lt"/>
                </a:rPr>
                <a:t>Environmental Quality</a:t>
              </a:r>
            </a:p>
          </p:txBody>
        </p:sp>
        <p:sp>
          <p:nvSpPr>
            <p:cNvPr id="41" name="Rectangle 18"/>
            <p:cNvSpPr>
              <a:spLocks noChangeArrowheads="1"/>
            </p:cNvSpPr>
            <p:nvPr/>
          </p:nvSpPr>
          <p:spPr bwMode="auto">
            <a:xfrm>
              <a:off x="4991100" y="5219700"/>
              <a:ext cx="41529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rgbClr val="003300"/>
                  </a:solidFill>
                  <a:latin typeface="+mn-lt"/>
                </a:rPr>
                <a:t>Natural &amp; Human Environment</a:t>
              </a:r>
            </a:p>
          </p:txBody>
        </p:sp>
        <p:sp>
          <p:nvSpPr>
            <p:cNvPr id="42" name="Rectangle 19"/>
            <p:cNvSpPr>
              <a:spLocks noChangeArrowheads="1"/>
            </p:cNvSpPr>
            <p:nvPr/>
          </p:nvSpPr>
          <p:spPr bwMode="auto">
            <a:xfrm>
              <a:off x="2733675" y="5221288"/>
              <a:ext cx="114646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3300"/>
                  </a:solidFill>
                  <a:latin typeface="+mn-lt"/>
                </a:rPr>
                <a:t>Capacity</a:t>
              </a:r>
            </a:p>
          </p:txBody>
        </p:sp>
        <p:sp>
          <p:nvSpPr>
            <p:cNvPr id="43" name="Rectangle 20"/>
            <p:cNvSpPr>
              <a:spLocks noChangeArrowheads="1"/>
            </p:cNvSpPr>
            <p:nvPr/>
          </p:nvSpPr>
          <p:spPr bwMode="auto">
            <a:xfrm>
              <a:off x="6229350" y="4183063"/>
              <a:ext cx="159530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003300"/>
                  </a:solidFill>
                  <a:latin typeface="+mn-lt"/>
                </a:rPr>
                <a:t>Accessibility</a:t>
              </a:r>
            </a:p>
          </p:txBody>
        </p:sp>
        <p:sp>
          <p:nvSpPr>
            <p:cNvPr id="44" name="Rectangle 21"/>
            <p:cNvSpPr>
              <a:spLocks noChangeArrowheads="1"/>
            </p:cNvSpPr>
            <p:nvPr/>
          </p:nvSpPr>
          <p:spPr bwMode="auto">
            <a:xfrm>
              <a:off x="447675" y="2857500"/>
              <a:ext cx="214312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rgbClr val="003300"/>
                  </a:solidFill>
                  <a:latin typeface="+mn-lt"/>
                </a:rPr>
                <a:t>Multimodal</a:t>
              </a:r>
            </a:p>
            <a:p>
              <a:r>
                <a:rPr lang="en-US" b="1" dirty="0">
                  <a:solidFill>
                    <a:srgbClr val="003300"/>
                  </a:solidFill>
                  <a:latin typeface="+mn-lt"/>
                </a:rPr>
                <a:t>Considerations</a:t>
              </a:r>
            </a:p>
          </p:txBody>
        </p:sp>
        <p:sp>
          <p:nvSpPr>
            <p:cNvPr id="45" name="Rectangle 22"/>
            <p:cNvSpPr>
              <a:spLocks noChangeArrowheads="1"/>
            </p:cNvSpPr>
            <p:nvPr/>
          </p:nvSpPr>
          <p:spPr bwMode="auto">
            <a:xfrm>
              <a:off x="285750" y="4019550"/>
              <a:ext cx="2895600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 dirty="0">
                  <a:solidFill>
                    <a:srgbClr val="003300"/>
                  </a:solidFill>
                  <a:latin typeface="+mn-lt"/>
                </a:rPr>
                <a:t>Historical and Scenic Characteristics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/>
          <a:lstStyle/>
          <a:p>
            <a:pPr algn="l"/>
            <a:r>
              <a:rPr lang="en-US" dirty="0" smtClean="0"/>
              <a:t>CSS (Federal) Milestones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7239000" cy="4525963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000" dirty="0" smtClean="0"/>
              <a:t>1997 – FHWA  </a:t>
            </a:r>
            <a:r>
              <a:rPr lang="en-US" sz="2000" i="1" dirty="0" smtClean="0"/>
              <a:t>Flexibility in Highway Design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1998 – “Thinking Beyond the Pavement” workshop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2003 – CSS included in FHWA performance plan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2005 – CSS promoted in SAFETEA-LU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2006 – ITE/CNU/FHWA/EPA </a:t>
            </a:r>
            <a:r>
              <a:rPr lang="en-US" sz="2000" i="1" dirty="0" smtClean="0"/>
              <a:t>CSS in Designing Major Urban Thoroughfares for Walkable Communities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2009 – TxDOT adopts ITE CSS report into project development process ITE/CNU/FHWA/EPA manual</a:t>
            </a:r>
          </a:p>
          <a:p>
            <a:pPr>
              <a:spcBef>
                <a:spcPts val="1200"/>
              </a:spcBef>
            </a:pPr>
            <a:r>
              <a:rPr lang="en-US" sz="2000" dirty="0" smtClean="0"/>
              <a:t>2010 – ITE/CNU/FHWA/EPA </a:t>
            </a:r>
            <a:r>
              <a:rPr lang="en-US" sz="2000" i="1" dirty="0" smtClean="0"/>
              <a:t>Designing Walkable Urban Thoroughfares: A Context Sensitive Approach</a:t>
            </a:r>
            <a:endParaRPr lang="en-US" sz="20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A82F-3F1B-467F-A80A-D975580FA91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4200" y="2209800"/>
            <a:ext cx="1981200" cy="255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915400" cy="792162"/>
          </a:xfrm>
        </p:spPr>
        <p:txBody>
          <a:bodyPr/>
          <a:lstStyle/>
          <a:p>
            <a:pPr algn="l"/>
            <a:r>
              <a:rPr lang="en-US" dirty="0" smtClean="0"/>
              <a:t>What is CSS?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A82F-3F1B-467F-A80A-D975580FA91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1066800"/>
            <a:ext cx="464820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800" b="1" dirty="0" smtClean="0">
                <a:solidFill>
                  <a:srgbClr val="003300"/>
                </a:solidFill>
                <a:latin typeface="Candara" pitchFamily="34" charset="0"/>
              </a:rPr>
              <a:t>More than mitigation . . .</a:t>
            </a:r>
          </a:p>
          <a:p>
            <a:pPr>
              <a:spcBef>
                <a:spcPts val="1200"/>
              </a:spcBef>
            </a:pPr>
            <a:r>
              <a:rPr lang="en-US" sz="2800" b="1" dirty="0" smtClean="0">
                <a:solidFill>
                  <a:srgbClr val="003300"/>
                </a:solidFill>
                <a:latin typeface="Candara" pitchFamily="34" charset="0"/>
              </a:rPr>
              <a:t>More than public meetings…</a:t>
            </a:r>
          </a:p>
          <a:p>
            <a:pPr>
              <a:spcBef>
                <a:spcPts val="1200"/>
              </a:spcBef>
            </a:pPr>
            <a:r>
              <a:rPr lang="en-US" sz="2800" b="1" dirty="0" smtClean="0">
                <a:solidFill>
                  <a:srgbClr val="003300"/>
                </a:solidFill>
                <a:latin typeface="Candara" pitchFamily="34" charset="0"/>
              </a:rPr>
              <a:t>More than enhancements . . .</a:t>
            </a:r>
          </a:p>
          <a:p>
            <a:pPr>
              <a:spcBef>
                <a:spcPts val="1200"/>
              </a:spcBef>
            </a:pPr>
            <a:r>
              <a:rPr lang="en-US" sz="2800" b="1" dirty="0" smtClean="0">
                <a:solidFill>
                  <a:srgbClr val="003300"/>
                </a:solidFill>
                <a:latin typeface="Candara" pitchFamily="34" charset="0"/>
              </a:rPr>
              <a:t>More than a fad . . .</a:t>
            </a:r>
            <a:endParaRPr lang="en-US" sz="2800" b="1" dirty="0">
              <a:solidFill>
                <a:srgbClr val="003300"/>
              </a:solidFill>
              <a:latin typeface="Candara" pitchFamily="34" charset="0"/>
            </a:endParaRPr>
          </a:p>
        </p:txBody>
      </p:sp>
      <p:pic>
        <p:nvPicPr>
          <p:cNvPr id="6" name="Picture 4" descr="http://t0.gstatic.com/images?q=tbn:1k0gNqSPSzcY0M:http://cache2.asset-cache.net/xc/53372693.jpg%3Fv%3D1%26c%3DIWSAsset%26k%3D2%26d%3D4996399091E83186BFABDD9528021EC9688C6CDC44E04CDD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581400"/>
            <a:ext cx="2011679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9" descr="Yoakum Landscape 003"/>
          <p:cNvPicPr>
            <a:picLocks noChangeAspect="1" noChangeArrowheads="1"/>
          </p:cNvPicPr>
          <p:nvPr/>
        </p:nvPicPr>
        <p:blipFill>
          <a:blip r:embed="rId4" cstate="print"/>
          <a:srcRect t="36166" b="7300"/>
          <a:stretch>
            <a:fillRect/>
          </a:stretch>
        </p:blipFill>
        <p:spPr bwMode="auto">
          <a:xfrm>
            <a:off x="2819400" y="3876675"/>
            <a:ext cx="5715000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6" descr="Collage of wetland typ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066800"/>
            <a:ext cx="2362200" cy="2276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848600" y="6248400"/>
            <a:ext cx="1066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3300"/>
                </a:solidFill>
                <a:latin typeface="Candara" pitchFamily="34" charset="0"/>
              </a:rPr>
              <a:t>Michigan DOT</a:t>
            </a:r>
            <a:endParaRPr lang="en-US" sz="1000" dirty="0">
              <a:solidFill>
                <a:srgbClr val="003300"/>
              </a:solidFill>
              <a:latin typeface="Candar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839200" cy="1143000"/>
          </a:xfrm>
        </p:spPr>
        <p:txBody>
          <a:bodyPr/>
          <a:lstStyle/>
          <a:p>
            <a:pPr algn="l"/>
            <a:r>
              <a:rPr lang="en-US" dirty="0" smtClean="0"/>
              <a:t>What is CSS?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81200"/>
            <a:ext cx="8915400" cy="4267200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2400" dirty="0" smtClean="0"/>
              <a:t>Process</a:t>
            </a:r>
          </a:p>
          <a:p>
            <a:pPr>
              <a:spcBef>
                <a:spcPts val="1800"/>
              </a:spcBef>
            </a:pPr>
            <a:r>
              <a:rPr lang="en-US" sz="2400" dirty="0" smtClean="0"/>
              <a:t>Shared vision</a:t>
            </a:r>
          </a:p>
          <a:p>
            <a:pPr>
              <a:spcBef>
                <a:spcPts val="1800"/>
              </a:spcBef>
            </a:pPr>
            <a:r>
              <a:rPr lang="en-US" sz="2400" dirty="0" smtClean="0"/>
              <a:t>Collaboration</a:t>
            </a:r>
          </a:p>
          <a:p>
            <a:pPr>
              <a:spcBef>
                <a:spcPts val="1800"/>
              </a:spcBef>
            </a:pPr>
            <a:r>
              <a:rPr lang="en-US" sz="2400" dirty="0" smtClean="0"/>
              <a:t>Comprehensive understanding of contexts</a:t>
            </a:r>
          </a:p>
          <a:p>
            <a:pPr>
              <a:spcBef>
                <a:spcPts val="1800"/>
              </a:spcBef>
            </a:pPr>
            <a:r>
              <a:rPr lang="en-US" sz="2400" dirty="0" smtClean="0"/>
              <a:t>Flexibility and creativity to fit conditions</a:t>
            </a:r>
          </a:p>
          <a:p>
            <a:pPr>
              <a:spcBef>
                <a:spcPts val="1800"/>
              </a:spcBef>
            </a:pPr>
            <a:r>
              <a:rPr lang="en-US" sz="2400" dirty="0" smtClean="0"/>
              <a:t>Interdisciplinary</a:t>
            </a:r>
          </a:p>
          <a:p>
            <a:pPr>
              <a:spcBef>
                <a:spcPts val="1800"/>
              </a:spcBef>
            </a:pPr>
            <a:r>
              <a:rPr lang="en-US" sz="2400" dirty="0" smtClean="0"/>
              <a:t>Coordinated multimodal transportation and land use decisions</a:t>
            </a:r>
          </a:p>
          <a:p>
            <a:pPr>
              <a:spcBef>
                <a:spcPts val="1800"/>
              </a:spcBef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A82F-3F1B-467F-A80A-D975580FA918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1" y="0"/>
            <a:ext cx="4953000" cy="3692024"/>
          </a:xfrm>
          <a:prstGeom prst="rect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915400" cy="1143000"/>
          </a:xfrm>
        </p:spPr>
        <p:txBody>
          <a:bodyPr/>
          <a:lstStyle/>
          <a:p>
            <a:pPr algn="l"/>
            <a:r>
              <a:rPr lang="en-US" dirty="0" smtClean="0"/>
              <a:t>Why Use CSS?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A82F-3F1B-467F-A80A-D975580FA918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381000" y="1600200"/>
            <a:ext cx="8210550" cy="1219200"/>
            <a:chOff x="381000" y="1600200"/>
            <a:chExt cx="8210550" cy="1219200"/>
          </a:xfrm>
        </p:grpSpPr>
        <p:grpSp>
          <p:nvGrpSpPr>
            <p:cNvPr id="5" name="Group 2"/>
            <p:cNvGrpSpPr>
              <a:grpSpLocks/>
            </p:cNvGrpSpPr>
            <p:nvPr/>
          </p:nvGrpSpPr>
          <p:grpSpPr bwMode="auto">
            <a:xfrm>
              <a:off x="2057400" y="1600200"/>
              <a:ext cx="6534150" cy="1219200"/>
              <a:chOff x="822" y="2844"/>
              <a:chExt cx="4116" cy="76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6" name="Rectangle 4"/>
              <p:cNvSpPr>
                <a:spLocks noChangeArrowheads="1"/>
              </p:cNvSpPr>
              <p:nvPr/>
            </p:nvSpPr>
            <p:spPr bwMode="auto">
              <a:xfrm>
                <a:off x="822" y="2844"/>
                <a:ext cx="4116" cy="768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txBody>
              <a:bodyPr wrap="none" anchor="ctr"/>
              <a:lstStyle/>
              <a:p>
                <a:endParaRPr lang="en-US" sz="2000" dirty="0">
                  <a:solidFill>
                    <a:schemeClr val="accent2"/>
                  </a:solidFill>
                  <a:latin typeface="Papyrus" pitchFamily="66" charset="0"/>
                </a:endParaRPr>
              </a:p>
            </p:txBody>
          </p:sp>
          <p:sp>
            <p:nvSpPr>
              <p:cNvPr id="7" name="Text Box 5"/>
              <p:cNvSpPr txBox="1">
                <a:spLocks noChangeArrowheads="1"/>
              </p:cNvSpPr>
              <p:nvPr/>
            </p:nvSpPr>
            <p:spPr bwMode="auto">
              <a:xfrm>
                <a:off x="952" y="3015"/>
                <a:ext cx="958" cy="29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 b="1" dirty="0">
                    <a:latin typeface="Papyrus" pitchFamily="66" charset="0"/>
                  </a:rPr>
                  <a:t>Listen</a:t>
                </a:r>
              </a:p>
            </p:txBody>
          </p:sp>
          <p:sp>
            <p:nvSpPr>
              <p:cNvPr id="8" name="Text Box 6"/>
              <p:cNvSpPr txBox="1">
                <a:spLocks noChangeArrowheads="1"/>
              </p:cNvSpPr>
              <p:nvPr/>
            </p:nvSpPr>
            <p:spPr bwMode="auto">
              <a:xfrm>
                <a:off x="3810" y="3015"/>
                <a:ext cx="957" cy="29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 b="1" dirty="0">
                    <a:latin typeface="Papyrus" pitchFamily="66" charset="0"/>
                  </a:rPr>
                  <a:t>Build</a:t>
                </a:r>
              </a:p>
            </p:txBody>
          </p:sp>
          <p:sp>
            <p:nvSpPr>
              <p:cNvPr id="9" name="Text Box 7"/>
              <p:cNvSpPr txBox="1">
                <a:spLocks noChangeArrowheads="1"/>
              </p:cNvSpPr>
              <p:nvPr/>
            </p:nvSpPr>
            <p:spPr bwMode="auto">
              <a:xfrm>
                <a:off x="2381" y="3015"/>
                <a:ext cx="957" cy="29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 b="1" dirty="0">
                    <a:latin typeface="Papyrus" pitchFamily="66" charset="0"/>
                  </a:rPr>
                  <a:t>Design</a:t>
                </a:r>
              </a:p>
            </p:txBody>
          </p:sp>
          <p:sp>
            <p:nvSpPr>
              <p:cNvPr id="10" name="AutoShape 8"/>
              <p:cNvSpPr>
                <a:spLocks noChangeArrowheads="1"/>
              </p:cNvSpPr>
              <p:nvPr/>
            </p:nvSpPr>
            <p:spPr bwMode="auto">
              <a:xfrm>
                <a:off x="3355" y="3071"/>
                <a:ext cx="455" cy="171"/>
              </a:xfrm>
              <a:prstGeom prst="rightArrow">
                <a:avLst>
                  <a:gd name="adj1" fmla="val 50000"/>
                  <a:gd name="adj2" fmla="val 66520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none" anchor="ctr"/>
              <a:lstStyle/>
              <a:p>
                <a:endParaRPr lang="en-US" sz="2000" dirty="0">
                  <a:solidFill>
                    <a:schemeClr val="accent2"/>
                  </a:solidFill>
                  <a:latin typeface="Papyrus" pitchFamily="66" charset="0"/>
                </a:endParaRPr>
              </a:p>
            </p:txBody>
          </p:sp>
          <p:sp>
            <p:nvSpPr>
              <p:cNvPr id="11" name="AutoShape 9"/>
              <p:cNvSpPr>
                <a:spLocks noChangeArrowheads="1"/>
              </p:cNvSpPr>
              <p:nvPr/>
            </p:nvSpPr>
            <p:spPr bwMode="auto">
              <a:xfrm>
                <a:off x="1926" y="3071"/>
                <a:ext cx="455" cy="171"/>
              </a:xfrm>
              <a:prstGeom prst="rightArrow">
                <a:avLst>
                  <a:gd name="adj1" fmla="val 50000"/>
                  <a:gd name="adj2" fmla="val 66520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none" anchor="ctr"/>
              <a:lstStyle/>
              <a:p>
                <a:endParaRPr lang="en-US" sz="2000" dirty="0">
                  <a:solidFill>
                    <a:schemeClr val="accent2"/>
                  </a:solidFill>
                  <a:latin typeface="Papyrus" pitchFamily="66" charset="0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381000" y="1905000"/>
              <a:ext cx="1295400" cy="461665"/>
            </a:xfrm>
            <a:prstGeom prst="rect">
              <a:avLst/>
            </a:prstGeom>
            <a:noFill/>
            <a:effectLst>
              <a:outerShdw blurRad="50800" dist="38100" dir="2700000" sx="56000" sy="56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 smtClean="0">
                  <a:solidFill>
                    <a:srgbClr val="CC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This</a:t>
              </a:r>
              <a:endParaRPr lang="en-US" sz="2400" b="1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57200" y="3200400"/>
            <a:ext cx="8134350" cy="3152775"/>
            <a:chOff x="457200" y="3200400"/>
            <a:chExt cx="8134350" cy="3152775"/>
          </a:xfrm>
        </p:grpSpPr>
        <p:grpSp>
          <p:nvGrpSpPr>
            <p:cNvPr id="12" name="Group 9"/>
            <p:cNvGrpSpPr>
              <a:grpSpLocks/>
            </p:cNvGrpSpPr>
            <p:nvPr/>
          </p:nvGrpSpPr>
          <p:grpSpPr bwMode="auto">
            <a:xfrm>
              <a:off x="2057400" y="3200400"/>
              <a:ext cx="6534150" cy="3152775"/>
              <a:chOff x="822" y="768"/>
              <a:chExt cx="4116" cy="1986"/>
            </a:xfrm>
          </p:grpSpPr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822" y="768"/>
                <a:ext cx="4116" cy="1986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 wrap="none" anchor="ctr"/>
              <a:lstStyle/>
              <a:p>
                <a:pPr algn="ctr"/>
                <a:endParaRPr lang="en-US" sz="2400" b="1" dirty="0">
                  <a:solidFill>
                    <a:schemeClr val="accent2"/>
                  </a:solidFill>
                  <a:latin typeface="Papyrus" pitchFamily="66" charset="0"/>
                </a:endParaRPr>
              </a:p>
            </p:txBody>
          </p:sp>
          <p:sp>
            <p:nvSpPr>
              <p:cNvPr id="14" name="Text Box 12"/>
              <p:cNvSpPr txBox="1">
                <a:spLocks noChangeArrowheads="1"/>
              </p:cNvSpPr>
              <p:nvPr/>
            </p:nvSpPr>
            <p:spPr bwMode="auto">
              <a:xfrm>
                <a:off x="972" y="921"/>
                <a:ext cx="800" cy="29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 b="1" dirty="0">
                    <a:latin typeface="Papyrus" pitchFamily="66" charset="0"/>
                  </a:rPr>
                  <a:t>Decide</a:t>
                </a:r>
              </a:p>
            </p:txBody>
          </p:sp>
          <p:sp>
            <p:nvSpPr>
              <p:cNvPr id="15" name="Text Box 13"/>
              <p:cNvSpPr txBox="1">
                <a:spLocks noChangeArrowheads="1"/>
              </p:cNvSpPr>
              <p:nvPr/>
            </p:nvSpPr>
            <p:spPr bwMode="auto">
              <a:xfrm>
                <a:off x="2239" y="921"/>
                <a:ext cx="799" cy="29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 b="1" dirty="0">
                    <a:latin typeface="Papyrus" pitchFamily="66" charset="0"/>
                  </a:rPr>
                  <a:t>Design</a:t>
                </a:r>
              </a:p>
            </p:txBody>
          </p:sp>
          <p:sp>
            <p:nvSpPr>
              <p:cNvPr id="16" name="Text Box 14"/>
              <p:cNvSpPr txBox="1">
                <a:spLocks noChangeArrowheads="1"/>
              </p:cNvSpPr>
              <p:nvPr/>
            </p:nvSpPr>
            <p:spPr bwMode="auto">
              <a:xfrm>
                <a:off x="3482" y="921"/>
                <a:ext cx="932" cy="29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 b="1" dirty="0">
                    <a:latin typeface="Papyrus" pitchFamily="66" charset="0"/>
                  </a:rPr>
                  <a:t>Defend</a:t>
                </a:r>
              </a:p>
            </p:txBody>
          </p:sp>
          <p:sp>
            <p:nvSpPr>
              <p:cNvPr id="17" name="Text Box 15"/>
              <p:cNvSpPr txBox="1">
                <a:spLocks noChangeArrowheads="1"/>
              </p:cNvSpPr>
              <p:nvPr/>
            </p:nvSpPr>
            <p:spPr bwMode="auto">
              <a:xfrm>
                <a:off x="1914" y="1532"/>
                <a:ext cx="1489" cy="371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3200" b="1" dirty="0">
                    <a:latin typeface="Papyrus" pitchFamily="66" charset="0"/>
                  </a:rPr>
                  <a:t>Re-Design</a:t>
                </a:r>
              </a:p>
            </p:txBody>
          </p:sp>
          <p:sp>
            <p:nvSpPr>
              <p:cNvPr id="18" name="Text Box 16"/>
              <p:cNvSpPr txBox="1">
                <a:spLocks noChangeArrowheads="1"/>
              </p:cNvSpPr>
              <p:nvPr/>
            </p:nvSpPr>
            <p:spPr bwMode="auto">
              <a:xfrm>
                <a:off x="2287" y="2267"/>
                <a:ext cx="799" cy="29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accent2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400" b="1" dirty="0">
                    <a:latin typeface="Papyrus" pitchFamily="66" charset="0"/>
                  </a:rPr>
                  <a:t>Delay</a:t>
                </a:r>
              </a:p>
            </p:txBody>
          </p:sp>
          <p:sp>
            <p:nvSpPr>
              <p:cNvPr id="19" name="AutoShape 17"/>
              <p:cNvSpPr>
                <a:spLocks noChangeArrowheads="1"/>
              </p:cNvSpPr>
              <p:nvPr/>
            </p:nvSpPr>
            <p:spPr bwMode="auto">
              <a:xfrm>
                <a:off x="1782" y="978"/>
                <a:ext cx="463" cy="174"/>
              </a:xfrm>
              <a:prstGeom prst="rightArrow">
                <a:avLst>
                  <a:gd name="adj1" fmla="val 50000"/>
                  <a:gd name="adj2" fmla="val 7779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none" anchor="ctr"/>
              <a:lstStyle/>
              <a:p>
                <a:endParaRPr lang="en-US" sz="2000" dirty="0">
                  <a:solidFill>
                    <a:schemeClr val="accent2"/>
                  </a:solidFill>
                  <a:latin typeface="Papyrus" pitchFamily="66" charset="0"/>
                </a:endParaRPr>
              </a:p>
            </p:txBody>
          </p:sp>
          <p:sp>
            <p:nvSpPr>
              <p:cNvPr id="20" name="AutoShape 18"/>
              <p:cNvSpPr>
                <a:spLocks noChangeArrowheads="1"/>
              </p:cNvSpPr>
              <p:nvPr/>
            </p:nvSpPr>
            <p:spPr bwMode="auto">
              <a:xfrm>
                <a:off x="3038" y="978"/>
                <a:ext cx="444" cy="174"/>
              </a:xfrm>
              <a:prstGeom prst="rightArrow">
                <a:avLst>
                  <a:gd name="adj1" fmla="val 50000"/>
                  <a:gd name="adj2" fmla="val 7302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none" anchor="ctr"/>
              <a:lstStyle/>
              <a:p>
                <a:endParaRPr lang="en-US" sz="2000" dirty="0">
                  <a:solidFill>
                    <a:schemeClr val="accent2"/>
                  </a:solidFill>
                  <a:latin typeface="Papyrus" pitchFamily="66" charset="0"/>
                </a:endParaRPr>
              </a:p>
            </p:txBody>
          </p:sp>
          <p:sp>
            <p:nvSpPr>
              <p:cNvPr id="21" name="AutoShape 19"/>
              <p:cNvSpPr>
                <a:spLocks noChangeArrowheads="1"/>
              </p:cNvSpPr>
              <p:nvPr/>
            </p:nvSpPr>
            <p:spPr bwMode="auto">
              <a:xfrm>
                <a:off x="3415" y="1560"/>
                <a:ext cx="1144" cy="306"/>
              </a:xfrm>
              <a:prstGeom prst="rightArrow">
                <a:avLst>
                  <a:gd name="adj1" fmla="val 50000"/>
                  <a:gd name="adj2" fmla="val 93464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none" anchor="ctr"/>
              <a:lstStyle/>
              <a:p>
                <a:endParaRPr lang="en-US" sz="2000" dirty="0">
                  <a:solidFill>
                    <a:schemeClr val="accent2"/>
                  </a:solidFill>
                  <a:latin typeface="Papyrus" pitchFamily="66" charset="0"/>
                </a:endParaRPr>
              </a:p>
            </p:txBody>
          </p:sp>
          <p:sp>
            <p:nvSpPr>
              <p:cNvPr id="22" name="AutoShape 20"/>
              <p:cNvSpPr>
                <a:spLocks noChangeArrowheads="1"/>
              </p:cNvSpPr>
              <p:nvPr/>
            </p:nvSpPr>
            <p:spPr bwMode="auto">
              <a:xfrm rot="10800000" flipH="1">
                <a:off x="4431" y="997"/>
                <a:ext cx="380" cy="764"/>
              </a:xfrm>
              <a:custGeom>
                <a:avLst/>
                <a:gdLst>
                  <a:gd name="T0" fmla="*/ 12197435 w 21600"/>
                  <a:gd name="T1" fmla="*/ 0 h 21600"/>
                  <a:gd name="T2" fmla="*/ 7546379 w 21600"/>
                  <a:gd name="T3" fmla="*/ 29933422 h 21600"/>
                  <a:gd name="T4" fmla="*/ 0 w 21600"/>
                  <a:gd name="T5" fmla="*/ 60424867 h 21600"/>
                  <a:gd name="T6" fmla="*/ 6874033 w 21600"/>
                  <a:gd name="T7" fmla="*/ 68102092 h 21600"/>
                  <a:gd name="T8" fmla="*/ 13747256 w 21600"/>
                  <a:gd name="T9" fmla="*/ 52394441 h 21600"/>
                  <a:gd name="T10" fmla="*/ 16847712 w 21600"/>
                  <a:gd name="T11" fmla="*/ 29933422 h 21600"/>
                  <a:gd name="T12" fmla="*/ 17694720 60000 65536"/>
                  <a:gd name="T13" fmla="*/ 11796480 60000 65536"/>
                  <a:gd name="T14" fmla="*/ 11796480 60000 65536"/>
                  <a:gd name="T15" fmla="*/ 5898240 60000 65536"/>
                  <a:gd name="T16" fmla="*/ 0 60000 65536"/>
                  <a:gd name="T17" fmla="*/ 0 60000 65536"/>
                  <a:gd name="T18" fmla="*/ 0 w 21600"/>
                  <a:gd name="T19" fmla="*/ 16728 h 21600"/>
                  <a:gd name="T20" fmla="*/ 17625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5638" y="0"/>
                    </a:moveTo>
                    <a:lnTo>
                      <a:pt x="9675" y="9494"/>
                    </a:lnTo>
                    <a:lnTo>
                      <a:pt x="13650" y="9494"/>
                    </a:lnTo>
                    <a:lnTo>
                      <a:pt x="13650" y="16729"/>
                    </a:lnTo>
                    <a:lnTo>
                      <a:pt x="0" y="16729"/>
                    </a:lnTo>
                    <a:lnTo>
                      <a:pt x="0" y="21600"/>
                    </a:lnTo>
                    <a:lnTo>
                      <a:pt x="17625" y="21600"/>
                    </a:lnTo>
                    <a:lnTo>
                      <a:pt x="17625" y="9494"/>
                    </a:lnTo>
                    <a:lnTo>
                      <a:pt x="21600" y="949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none" anchor="ctr"/>
              <a:lstStyle/>
              <a:p>
                <a:endParaRPr lang="en-US" dirty="0">
                  <a:latin typeface="Papyrus" pitchFamily="66" charset="0"/>
                </a:endParaRPr>
              </a:p>
            </p:txBody>
          </p:sp>
          <p:sp>
            <p:nvSpPr>
              <p:cNvPr id="23" name="AutoShape 21"/>
              <p:cNvSpPr>
                <a:spLocks noChangeArrowheads="1"/>
              </p:cNvSpPr>
              <p:nvPr/>
            </p:nvSpPr>
            <p:spPr bwMode="auto">
              <a:xfrm rot="16200000" flipH="1">
                <a:off x="4157" y="2011"/>
                <a:ext cx="611" cy="570"/>
              </a:xfrm>
              <a:custGeom>
                <a:avLst/>
                <a:gdLst>
                  <a:gd name="T0" fmla="*/ 31534350 w 21600"/>
                  <a:gd name="T1" fmla="*/ 0 h 21600"/>
                  <a:gd name="T2" fmla="*/ 19509861 w 21600"/>
                  <a:gd name="T3" fmla="*/ 10003308 h 21600"/>
                  <a:gd name="T4" fmla="*/ 0 w 21600"/>
                  <a:gd name="T5" fmla="*/ 32796858 h 21600"/>
                  <a:gd name="T6" fmla="*/ 18225334 w 21600"/>
                  <a:gd name="T7" fmla="*/ 37907347 h 21600"/>
                  <a:gd name="T8" fmla="*/ 36448603 w 21600"/>
                  <a:gd name="T9" fmla="*/ 24931109 h 21600"/>
                  <a:gd name="T10" fmla="*/ 43556858 w 21600"/>
                  <a:gd name="T11" fmla="*/ 10003308 h 21600"/>
                  <a:gd name="T12" fmla="*/ 17694720 60000 65536"/>
                  <a:gd name="T13" fmla="*/ 11796480 60000 65536"/>
                  <a:gd name="T14" fmla="*/ 11796480 60000 65536"/>
                  <a:gd name="T15" fmla="*/ 5898240 60000 65536"/>
                  <a:gd name="T16" fmla="*/ 0 60000 65536"/>
                  <a:gd name="T17" fmla="*/ 0 60000 65536"/>
                  <a:gd name="T18" fmla="*/ 0 w 21600"/>
                  <a:gd name="T19" fmla="*/ 15774 h 21600"/>
                  <a:gd name="T20" fmla="*/ 18075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5638" y="0"/>
                    </a:moveTo>
                    <a:lnTo>
                      <a:pt x="9675" y="5700"/>
                    </a:lnTo>
                    <a:lnTo>
                      <a:pt x="13200" y="5700"/>
                    </a:lnTo>
                    <a:lnTo>
                      <a:pt x="13200" y="15774"/>
                    </a:lnTo>
                    <a:lnTo>
                      <a:pt x="0" y="15774"/>
                    </a:lnTo>
                    <a:lnTo>
                      <a:pt x="0" y="21600"/>
                    </a:lnTo>
                    <a:lnTo>
                      <a:pt x="18075" y="21600"/>
                    </a:lnTo>
                    <a:lnTo>
                      <a:pt x="18075" y="5700"/>
                    </a:lnTo>
                    <a:lnTo>
                      <a:pt x="21600" y="570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none" anchor="ctr"/>
              <a:lstStyle/>
              <a:p>
                <a:endParaRPr lang="en-US" dirty="0">
                  <a:latin typeface="Papyrus" pitchFamily="66" charset="0"/>
                </a:endParaRPr>
              </a:p>
            </p:txBody>
          </p:sp>
          <p:sp>
            <p:nvSpPr>
              <p:cNvPr id="24" name="AutoShape 22"/>
              <p:cNvSpPr>
                <a:spLocks noChangeArrowheads="1"/>
              </p:cNvSpPr>
              <p:nvPr/>
            </p:nvSpPr>
            <p:spPr bwMode="auto">
              <a:xfrm rot="10800000">
                <a:off x="3102" y="2296"/>
                <a:ext cx="1013" cy="305"/>
              </a:xfrm>
              <a:prstGeom prst="rightArrow">
                <a:avLst>
                  <a:gd name="adj1" fmla="val 50000"/>
                  <a:gd name="adj2" fmla="val 83033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rot="10800000" wrap="none" anchor="ctr"/>
              <a:lstStyle/>
              <a:p>
                <a:endParaRPr lang="en-US" sz="2000" dirty="0">
                  <a:solidFill>
                    <a:schemeClr val="accent2"/>
                  </a:solidFill>
                  <a:latin typeface="Papyrus" pitchFamily="66" charset="0"/>
                </a:endParaRPr>
              </a:p>
            </p:txBody>
          </p:sp>
          <p:sp>
            <p:nvSpPr>
              <p:cNvPr id="25" name="AutoShape 23"/>
              <p:cNvSpPr>
                <a:spLocks noChangeArrowheads="1"/>
              </p:cNvSpPr>
              <p:nvPr/>
            </p:nvSpPr>
            <p:spPr bwMode="auto">
              <a:xfrm flipH="1">
                <a:off x="1139" y="1837"/>
                <a:ext cx="506" cy="688"/>
              </a:xfrm>
              <a:custGeom>
                <a:avLst/>
                <a:gdLst>
                  <a:gd name="T0" fmla="*/ 21627288 w 21600"/>
                  <a:gd name="T1" fmla="*/ 0 h 21600"/>
                  <a:gd name="T2" fmla="*/ 13380479 w 21600"/>
                  <a:gd name="T3" fmla="*/ 14573741 h 21600"/>
                  <a:gd name="T4" fmla="*/ 0 w 21600"/>
                  <a:gd name="T5" fmla="*/ 47781470 h 21600"/>
                  <a:gd name="T6" fmla="*/ 12499517 w 21600"/>
                  <a:gd name="T7" fmla="*/ 55226896 h 21600"/>
                  <a:gd name="T8" fmla="*/ 24997658 w 21600"/>
                  <a:gd name="T9" fmla="*/ 36321920 h 21600"/>
                  <a:gd name="T10" fmla="*/ 29872717 w 21600"/>
                  <a:gd name="T11" fmla="*/ 14573741 h 21600"/>
                  <a:gd name="T12" fmla="*/ 17694720 60000 65536"/>
                  <a:gd name="T13" fmla="*/ 11796480 60000 65536"/>
                  <a:gd name="T14" fmla="*/ 11796480 60000 65536"/>
                  <a:gd name="T15" fmla="*/ 5898240 60000 65536"/>
                  <a:gd name="T16" fmla="*/ 0 60000 65536"/>
                  <a:gd name="T17" fmla="*/ 0 60000 65536"/>
                  <a:gd name="T18" fmla="*/ 0 w 21600"/>
                  <a:gd name="T19" fmla="*/ 15774 h 21600"/>
                  <a:gd name="T20" fmla="*/ 18075 w 21600"/>
                  <a:gd name="T21" fmla="*/ 21600 h 2160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1600" h="21600">
                    <a:moveTo>
                      <a:pt x="15638" y="0"/>
                    </a:moveTo>
                    <a:lnTo>
                      <a:pt x="9675" y="5700"/>
                    </a:lnTo>
                    <a:lnTo>
                      <a:pt x="13200" y="5700"/>
                    </a:lnTo>
                    <a:lnTo>
                      <a:pt x="13200" y="15774"/>
                    </a:lnTo>
                    <a:lnTo>
                      <a:pt x="0" y="15774"/>
                    </a:lnTo>
                    <a:lnTo>
                      <a:pt x="0" y="21600"/>
                    </a:lnTo>
                    <a:lnTo>
                      <a:pt x="18075" y="21600"/>
                    </a:lnTo>
                    <a:lnTo>
                      <a:pt x="18075" y="5700"/>
                    </a:lnTo>
                    <a:lnTo>
                      <a:pt x="21600" y="570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none" anchor="ctr"/>
              <a:lstStyle/>
              <a:p>
                <a:endParaRPr lang="en-US" dirty="0">
                  <a:latin typeface="Papyrus" pitchFamily="66" charset="0"/>
                </a:endParaRPr>
              </a:p>
            </p:txBody>
          </p:sp>
          <p:sp>
            <p:nvSpPr>
              <p:cNvPr id="26" name="AutoShape 24"/>
              <p:cNvSpPr>
                <a:spLocks noChangeArrowheads="1"/>
              </p:cNvSpPr>
              <p:nvPr/>
            </p:nvSpPr>
            <p:spPr bwMode="auto">
              <a:xfrm>
                <a:off x="1281" y="1536"/>
                <a:ext cx="633" cy="306"/>
              </a:xfrm>
              <a:prstGeom prst="rightArrow">
                <a:avLst>
                  <a:gd name="adj1" fmla="val 50000"/>
                  <a:gd name="adj2" fmla="val 51716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wrap="none" anchor="ctr"/>
              <a:lstStyle/>
              <a:p>
                <a:endParaRPr lang="en-US" sz="2000" dirty="0">
                  <a:solidFill>
                    <a:schemeClr val="accent2"/>
                  </a:solidFill>
                  <a:latin typeface="Papyrus" pitchFamily="66" charset="0"/>
                </a:endParaRPr>
              </a:p>
            </p:txBody>
          </p:sp>
          <p:sp>
            <p:nvSpPr>
              <p:cNvPr id="27" name="AutoShape 25"/>
              <p:cNvSpPr>
                <a:spLocks noChangeArrowheads="1"/>
              </p:cNvSpPr>
              <p:nvPr/>
            </p:nvSpPr>
            <p:spPr bwMode="auto">
              <a:xfrm rot="10800000">
                <a:off x="1709" y="2296"/>
                <a:ext cx="506" cy="305"/>
              </a:xfrm>
              <a:prstGeom prst="rightArrow">
                <a:avLst>
                  <a:gd name="adj1" fmla="val 50000"/>
                  <a:gd name="adj2" fmla="val 41475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txBody>
              <a:bodyPr rot="10800000" wrap="none" anchor="ctr"/>
              <a:lstStyle/>
              <a:p>
                <a:endParaRPr lang="en-US" sz="2000" dirty="0">
                  <a:solidFill>
                    <a:schemeClr val="accent2"/>
                  </a:solidFill>
                  <a:latin typeface="Papyrus" pitchFamily="66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457200" y="4343400"/>
              <a:ext cx="1524000" cy="461665"/>
            </a:xfrm>
            <a:prstGeom prst="rect">
              <a:avLst/>
            </a:prstGeom>
            <a:noFill/>
            <a:effectLst>
              <a:outerShdw blurRad="50800" dist="38100" dir="2700000" sx="56000" sy="56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Not this</a:t>
              </a:r>
              <a:endPara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915400" cy="1143000"/>
          </a:xfrm>
        </p:spPr>
        <p:txBody>
          <a:bodyPr/>
          <a:lstStyle/>
          <a:p>
            <a:pPr algn="l"/>
            <a:r>
              <a:rPr lang="en-US" dirty="0" smtClean="0"/>
              <a:t>CSS Benefit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A82F-3F1B-467F-A80A-D975580FA91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" y="2362200"/>
            <a:ext cx="4260850" cy="334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65663" y="2362201"/>
            <a:ext cx="4325937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Lef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A82F-3F1B-467F-A80A-D975580FA91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Content Placeholder 6"/>
          <p:cNvSpPr txBox="1">
            <a:spLocks/>
          </p:cNvSpPr>
          <p:nvPr/>
        </p:nvSpPr>
        <p:spPr bwMode="auto">
          <a:xfrm>
            <a:off x="3200400" y="1752600"/>
            <a:ext cx="5943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hlink"/>
              </a:buClr>
              <a:buSzPct val="70000"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Vision and Goals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Long-range vision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lang="en-US" sz="2400" b="1" kern="0" noProof="0" dirty="0" smtClean="0">
                <a:latin typeface="+mn-lt"/>
              </a:rPr>
              <a:t>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ommunity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values and issues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Community and agency priorities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Educate stakeholders on issues, process and constraints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Establish planning process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CSS Start to Plan and Design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4" descr="Figure 2.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2590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"/>
          </a:effectLst>
        </p:spPr>
      </p:pic>
      <p:sp>
        <p:nvSpPr>
          <p:cNvPr id="8" name="Left Arrow 7"/>
          <p:cNvSpPr/>
          <p:nvPr/>
        </p:nvSpPr>
        <p:spPr>
          <a:xfrm>
            <a:off x="2667000" y="1295400"/>
            <a:ext cx="457200" cy="38100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Left Arrow 8"/>
          <p:cNvSpPr/>
          <p:nvPr/>
        </p:nvSpPr>
        <p:spPr>
          <a:xfrm>
            <a:off x="2667000" y="5181600"/>
            <a:ext cx="457200" cy="381000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672716" y="1412776"/>
            <a:ext cx="226876" cy="4104456"/>
            <a:chOff x="672716" y="1412776"/>
            <a:chExt cx="226876" cy="4104456"/>
          </a:xfrm>
        </p:grpSpPr>
        <p:sp>
          <p:nvSpPr>
            <p:cNvPr id="10" name="Left Arrow 9"/>
            <p:cNvSpPr/>
            <p:nvPr/>
          </p:nvSpPr>
          <p:spPr>
            <a:xfrm flipH="1">
              <a:off x="683568" y="1412776"/>
              <a:ext cx="190872" cy="216024"/>
            </a:xfrm>
            <a:prstGeom prst="leftArrow">
              <a:avLst>
                <a:gd name="adj1" fmla="val 25697"/>
                <a:gd name="adj2" fmla="val 59114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" name="Left Arrow 10"/>
            <p:cNvSpPr/>
            <p:nvPr/>
          </p:nvSpPr>
          <p:spPr>
            <a:xfrm flipH="1">
              <a:off x="672716" y="3212976"/>
              <a:ext cx="190872" cy="216024"/>
            </a:xfrm>
            <a:prstGeom prst="leftArrow">
              <a:avLst>
                <a:gd name="adj1" fmla="val 25697"/>
                <a:gd name="adj2" fmla="val 59114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Left Arrow 11"/>
            <p:cNvSpPr/>
            <p:nvPr/>
          </p:nvSpPr>
          <p:spPr>
            <a:xfrm flipH="1">
              <a:off x="683568" y="3861048"/>
              <a:ext cx="190872" cy="216024"/>
            </a:xfrm>
            <a:prstGeom prst="leftArrow">
              <a:avLst>
                <a:gd name="adj1" fmla="val 25697"/>
                <a:gd name="adj2" fmla="val 59114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" name="Left Arrow 12"/>
            <p:cNvSpPr/>
            <p:nvPr/>
          </p:nvSpPr>
          <p:spPr>
            <a:xfrm flipH="1">
              <a:off x="708720" y="4617132"/>
              <a:ext cx="190872" cy="216024"/>
            </a:xfrm>
            <a:prstGeom prst="leftArrow">
              <a:avLst>
                <a:gd name="adj1" fmla="val 25697"/>
                <a:gd name="adj2" fmla="val 59114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4" name="Left Arrow 13"/>
            <p:cNvSpPr/>
            <p:nvPr/>
          </p:nvSpPr>
          <p:spPr>
            <a:xfrm flipH="1">
              <a:off x="683568" y="5301208"/>
              <a:ext cx="190872" cy="216024"/>
            </a:xfrm>
            <a:prstGeom prst="leftArrow">
              <a:avLst>
                <a:gd name="adj1" fmla="val 25697"/>
                <a:gd name="adj2" fmla="val 59114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5" name="Left Arrow 14"/>
            <p:cNvSpPr/>
            <p:nvPr/>
          </p:nvSpPr>
          <p:spPr>
            <a:xfrm flipH="1">
              <a:off x="683568" y="1916832"/>
              <a:ext cx="190872" cy="216024"/>
            </a:xfrm>
            <a:prstGeom prst="leftArrow">
              <a:avLst>
                <a:gd name="adj1" fmla="val 25697"/>
                <a:gd name="adj2" fmla="val 59114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6" name="Left Arrow 15"/>
            <p:cNvSpPr/>
            <p:nvPr/>
          </p:nvSpPr>
          <p:spPr>
            <a:xfrm flipH="1">
              <a:off x="683568" y="2528900"/>
              <a:ext cx="190872" cy="216024"/>
            </a:xfrm>
            <a:prstGeom prst="leftArrow">
              <a:avLst>
                <a:gd name="adj1" fmla="val 25697"/>
                <a:gd name="adj2" fmla="val 59114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66502A-D099-4053-93D5-701F6BCF8831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1720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274638"/>
            <a:ext cx="8915400" cy="1143000"/>
          </a:xfrm>
        </p:spPr>
        <p:txBody>
          <a:bodyPr/>
          <a:lstStyle/>
          <a:p>
            <a:pPr algn="l"/>
            <a:r>
              <a:rPr lang="en-US" dirty="0"/>
              <a:t>CSS Design Process</a:t>
            </a:r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4800600" cy="3581400"/>
          </a:xfrm>
        </p:spPr>
        <p:txBody>
          <a:bodyPr/>
          <a:lstStyle/>
          <a:p>
            <a:pPr marL="533400" indent="-533400">
              <a:spcAft>
                <a:spcPct val="35000"/>
              </a:spcAft>
              <a:buSzTx/>
              <a:buFont typeface="Wingdings" pitchFamily="2" charset="2"/>
              <a:buAutoNum type="arabicPeriod"/>
            </a:pPr>
            <a:r>
              <a:rPr lang="en-US" sz="2800" dirty="0" smtClean="0"/>
              <a:t>Area Plan</a:t>
            </a:r>
            <a:endParaRPr lang="en-US" sz="2800" dirty="0"/>
          </a:p>
          <a:p>
            <a:pPr marL="533400" indent="-533400">
              <a:spcAft>
                <a:spcPct val="35000"/>
              </a:spcAft>
              <a:buSzTx/>
              <a:buFont typeface="Wingdings" pitchFamily="2" charset="2"/>
              <a:buAutoNum type="arabicPeriod"/>
            </a:pPr>
            <a:r>
              <a:rPr lang="en-US" sz="2800" dirty="0"/>
              <a:t>Vision</a:t>
            </a:r>
          </a:p>
          <a:p>
            <a:pPr marL="533400" indent="-533400">
              <a:spcAft>
                <a:spcPct val="35000"/>
              </a:spcAft>
              <a:buSzTx/>
              <a:buFont typeface="Wingdings" pitchFamily="2" charset="2"/>
              <a:buAutoNum type="arabicPeriod"/>
            </a:pPr>
            <a:r>
              <a:rPr lang="en-US" sz="2800" dirty="0"/>
              <a:t>Compatibility</a:t>
            </a:r>
          </a:p>
          <a:p>
            <a:pPr marL="533400" indent="-533400">
              <a:spcAft>
                <a:spcPct val="35000"/>
              </a:spcAft>
              <a:buSzTx/>
              <a:buFont typeface="Wingdings" pitchFamily="2" charset="2"/>
              <a:buAutoNum type="arabicPeriod"/>
            </a:pPr>
            <a:r>
              <a:rPr lang="en-US" sz="2800" dirty="0"/>
              <a:t>Initial concept/testing</a:t>
            </a:r>
          </a:p>
          <a:p>
            <a:pPr marL="533400" indent="-533400">
              <a:spcAft>
                <a:spcPct val="35000"/>
              </a:spcAft>
              <a:buSzTx/>
              <a:buFont typeface="Wingdings" pitchFamily="2" charset="2"/>
              <a:buAutoNum type="arabicPeriod"/>
            </a:pPr>
            <a:r>
              <a:rPr lang="en-US" sz="2800" dirty="0"/>
              <a:t>Design</a:t>
            </a:r>
          </a:p>
        </p:txBody>
      </p:sp>
      <p:pic>
        <p:nvPicPr>
          <p:cNvPr id="1720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381000"/>
            <a:ext cx="3962400" cy="594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ECCC6-882C-40D9-B6B7-FDF03A7C0532}" type="slidenum">
              <a:rPr lang="en-US"/>
              <a:pPr/>
              <a:t>18</a:t>
            </a:fld>
            <a:endParaRPr lang="en-US" dirty="0"/>
          </a:p>
        </p:txBody>
      </p:sp>
      <p:sp>
        <p:nvSpPr>
          <p:cNvPr id="1525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0"/>
            <a:ext cx="8458200" cy="1143000"/>
          </a:xfrm>
        </p:spPr>
        <p:txBody>
          <a:bodyPr/>
          <a:lstStyle/>
          <a:p>
            <a:pPr algn="l"/>
            <a:r>
              <a:rPr lang="en-US" dirty="0"/>
              <a:t>CSS Design Framework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447800"/>
            <a:ext cx="6553200" cy="4267200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ct val="50000"/>
              </a:spcAft>
            </a:pPr>
            <a:r>
              <a:rPr lang="en-US" sz="2800" dirty="0" smtClean="0"/>
              <a:t>Functional classification</a:t>
            </a:r>
          </a:p>
          <a:p>
            <a:pPr>
              <a:spcBef>
                <a:spcPts val="1200"/>
              </a:spcBef>
              <a:spcAft>
                <a:spcPct val="50000"/>
              </a:spcAft>
            </a:pPr>
            <a:r>
              <a:rPr lang="en-US" sz="2800" dirty="0" smtClean="0">
                <a:solidFill>
                  <a:schemeClr val="hlink"/>
                </a:solidFill>
              </a:rPr>
              <a:t>Context </a:t>
            </a:r>
            <a:r>
              <a:rPr lang="en-US" sz="2800" dirty="0">
                <a:solidFill>
                  <a:schemeClr val="hlink"/>
                </a:solidFill>
              </a:rPr>
              <a:t>zones:</a:t>
            </a:r>
          </a:p>
          <a:p>
            <a:pPr lvl="1">
              <a:spcBef>
                <a:spcPts val="1200"/>
              </a:spcBef>
              <a:spcAft>
                <a:spcPct val="50000"/>
              </a:spcAft>
            </a:pPr>
            <a:r>
              <a:rPr lang="en-US" sz="2400" dirty="0">
                <a:solidFill>
                  <a:srgbClr val="FF9900"/>
                </a:solidFill>
              </a:rPr>
              <a:t>Suburbs - downtowns</a:t>
            </a:r>
          </a:p>
          <a:p>
            <a:pPr>
              <a:spcBef>
                <a:spcPts val="1200"/>
              </a:spcBef>
              <a:spcAft>
                <a:spcPct val="50000"/>
              </a:spcAft>
            </a:pPr>
            <a:r>
              <a:rPr lang="en-US" sz="2800" dirty="0"/>
              <a:t>Street classification:</a:t>
            </a:r>
          </a:p>
          <a:p>
            <a:pPr lvl="1">
              <a:spcBef>
                <a:spcPts val="1200"/>
              </a:spcBef>
              <a:spcAft>
                <a:spcPct val="50000"/>
              </a:spcAft>
            </a:pPr>
            <a:r>
              <a:rPr lang="en-US" sz="2400" dirty="0" smtClean="0">
                <a:solidFill>
                  <a:schemeClr val="hlink"/>
                </a:solidFill>
              </a:rPr>
              <a:t>Thoroughfare </a:t>
            </a:r>
            <a:r>
              <a:rPr lang="en-US" sz="2400" dirty="0">
                <a:solidFill>
                  <a:schemeClr val="hlink"/>
                </a:solidFill>
              </a:rPr>
              <a:t>type</a:t>
            </a:r>
            <a:endParaRPr lang="en-US" sz="2400" dirty="0"/>
          </a:p>
          <a:p>
            <a:pPr>
              <a:spcBef>
                <a:spcPts val="1200"/>
              </a:spcBef>
              <a:spcAft>
                <a:spcPct val="50000"/>
              </a:spcAft>
            </a:pPr>
            <a:r>
              <a:rPr lang="en-US" sz="2800" dirty="0"/>
              <a:t>Compatibility &amp; mutual support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981199"/>
            <a:ext cx="4419600" cy="3249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E7DEC0-4727-41F5-A13A-B6D328C96CFD}" type="slidenum">
              <a:rPr lang="en-US"/>
              <a:pPr/>
              <a:t>19</a:t>
            </a:fld>
            <a:endParaRPr lang="en-US" dirty="0"/>
          </a:p>
        </p:txBody>
      </p:sp>
      <p:sp>
        <p:nvSpPr>
          <p:cNvPr id="1536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algn="l" defTabSz="903288"/>
            <a:r>
              <a:rPr lang="en-US" sz="2800" dirty="0"/>
              <a:t>Context Zones – An Organizing System for Thoroughfare Design</a:t>
            </a:r>
          </a:p>
        </p:txBody>
      </p:sp>
      <p:pic>
        <p:nvPicPr>
          <p:cNvPr id="153603" name="Picture 3" descr="Fig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286000"/>
            <a:ext cx="7696200" cy="3063875"/>
          </a:xfrm>
          <a:prstGeom prst="rect">
            <a:avLst/>
          </a:prstGeom>
          <a:noFill/>
        </p:spPr>
      </p:pic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609600" y="5307013"/>
            <a:ext cx="31321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>
                <a:solidFill>
                  <a:schemeClr val="bg1"/>
                </a:solidFill>
                <a:latin typeface="Arial" charset="0"/>
              </a:rPr>
              <a:t>Source: Duany </a:t>
            </a:r>
            <a:r>
              <a:rPr lang="en-US" sz="1200" dirty="0">
                <a:solidFill>
                  <a:schemeClr val="bg1"/>
                </a:solidFill>
                <a:latin typeface="Arial" charset="0"/>
              </a:rPr>
              <a:t>Plater-Zyberk</a:t>
            </a:r>
            <a:r>
              <a:rPr lang="en-US" sz="1200" dirty="0">
                <a:solidFill>
                  <a:schemeClr val="bg1"/>
                </a:solidFill>
                <a:latin typeface="Arial" charset="0"/>
              </a:rPr>
              <a:t> and Company</a:t>
            </a:r>
          </a:p>
        </p:txBody>
      </p:sp>
      <p:sp>
        <p:nvSpPr>
          <p:cNvPr id="153605" name="Line 5"/>
          <p:cNvSpPr>
            <a:spLocks noChangeShapeType="1"/>
          </p:cNvSpPr>
          <p:nvPr/>
        </p:nvSpPr>
        <p:spPr bwMode="auto">
          <a:xfrm>
            <a:off x="2895600" y="2895600"/>
            <a:ext cx="41910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arrow" w="med" len="med"/>
            <a:tailEnd type="arrow" w="med" len="med"/>
          </a:ln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43152-92F1-476F-A5C2-0389964B472E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1669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pPr algn="l"/>
            <a:r>
              <a:rPr lang="en-US" sz="2800" dirty="0" smtClean="0"/>
              <a:t>Communities </a:t>
            </a:r>
            <a:r>
              <a:rPr lang="en-US" sz="2800" dirty="0"/>
              <a:t>Want: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915400" cy="25146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US" sz="2000" dirty="0"/>
              <a:t>Flexibility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US" sz="2000" dirty="0"/>
              <a:t>Compatibility with adjacent land uses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US" sz="2000" dirty="0"/>
              <a:t>Balanced land use/transportation functions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US" sz="2000" dirty="0"/>
              <a:t>Safe and attractive streets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US" sz="2000" dirty="0"/>
              <a:t>Multimodal facilities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</a:pPr>
            <a:r>
              <a:rPr lang="en-US" sz="2000" dirty="0"/>
              <a:t>Quality public street </a:t>
            </a:r>
            <a:r>
              <a:rPr lang="en-US" sz="2000" dirty="0" smtClean="0"/>
              <a:t>space</a:t>
            </a:r>
          </a:p>
        </p:txBody>
      </p:sp>
      <p:pic>
        <p:nvPicPr>
          <p:cNvPr id="166916" name="Picture 4" descr="narrowed street with parking"/>
          <p:cNvPicPr>
            <a:picLocks noChangeAspect="1" noChangeArrowheads="1"/>
          </p:cNvPicPr>
          <p:nvPr/>
        </p:nvPicPr>
        <p:blipFill>
          <a:blip r:embed="rId3" cstate="print"/>
          <a:srcRect l="21532" r="8281"/>
          <a:stretch>
            <a:fillRect/>
          </a:stretch>
        </p:blipFill>
        <p:spPr bwMode="auto">
          <a:xfrm>
            <a:off x="5220362" y="2209800"/>
            <a:ext cx="3923638" cy="3722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28600" y="3962400"/>
            <a:ext cx="8915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Improve mobility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Improve safety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lang="en-US" sz="2000" b="1" kern="0" dirty="0" smtClean="0">
                <a:latin typeface="+mn-lt"/>
              </a:rPr>
              <a:t>Meet environmental requirements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eaLnBrk="1" hangingPunct="1">
              <a:lnSpc>
                <a:spcPct val="90000"/>
              </a:lnSpc>
              <a:spcAft>
                <a:spcPct val="5000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</a:pPr>
            <a:r>
              <a:rPr lang="en-US" sz="2000" b="1" kern="0" dirty="0" smtClean="0">
                <a:latin typeface="+mn-lt"/>
              </a:rPr>
              <a:t>Pursue low maintenance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5000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Spend cost-effectively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2"/>
          <p:cNvSpPr txBox="1">
            <a:spLocks noRot="1" noChangeArrowheads="1"/>
          </p:cNvSpPr>
          <p:nvPr/>
        </p:nvSpPr>
        <p:spPr bwMode="auto">
          <a:xfrm>
            <a:off x="228600" y="3048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Agencies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Typically Start To: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BCCF90-67C6-4DEF-9F4C-2E395E67C4BD}" type="slidenum">
              <a:rPr lang="en-US"/>
              <a:pPr/>
              <a:t>20</a:t>
            </a:fld>
            <a:endParaRPr lang="en-US" dirty="0"/>
          </a:p>
        </p:txBody>
      </p:sp>
      <p:sp>
        <p:nvSpPr>
          <p:cNvPr id="1730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Features That Create Context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5257800" cy="48006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b="0" dirty="0"/>
              <a:t>Land use</a:t>
            </a:r>
          </a:p>
          <a:p>
            <a:pPr>
              <a:spcBef>
                <a:spcPts val="1200"/>
              </a:spcBef>
            </a:pPr>
            <a:r>
              <a:rPr lang="en-US" b="0" dirty="0" smtClean="0"/>
              <a:t>Activities</a:t>
            </a:r>
          </a:p>
          <a:p>
            <a:pPr>
              <a:spcBef>
                <a:spcPts val="1200"/>
              </a:spcBef>
            </a:pPr>
            <a:r>
              <a:rPr lang="en-US" b="0" dirty="0" smtClean="0"/>
              <a:t>Site </a:t>
            </a:r>
            <a:r>
              <a:rPr lang="en-US" b="0" dirty="0"/>
              <a:t>design </a:t>
            </a:r>
          </a:p>
          <a:p>
            <a:pPr>
              <a:spcBef>
                <a:spcPts val="1200"/>
              </a:spcBef>
            </a:pPr>
            <a:r>
              <a:rPr lang="en-US" b="0" dirty="0"/>
              <a:t>Building design</a:t>
            </a:r>
          </a:p>
          <a:p>
            <a:pPr>
              <a:spcBef>
                <a:spcPts val="1200"/>
              </a:spcBef>
            </a:pPr>
            <a:r>
              <a:rPr lang="en-US" b="0" dirty="0"/>
              <a:t>Landscape design</a:t>
            </a:r>
          </a:p>
          <a:p>
            <a:pPr>
              <a:spcBef>
                <a:spcPts val="1200"/>
              </a:spcBef>
            </a:pPr>
            <a:r>
              <a:rPr lang="en-US" b="0" dirty="0"/>
              <a:t>Natural features</a:t>
            </a:r>
          </a:p>
          <a:p>
            <a:pPr>
              <a:spcBef>
                <a:spcPts val="1200"/>
              </a:spcBef>
            </a:pPr>
            <a:r>
              <a:rPr lang="en-US" b="0" dirty="0"/>
              <a:t>Character of public space</a:t>
            </a:r>
          </a:p>
        </p:txBody>
      </p:sp>
      <p:pic>
        <p:nvPicPr>
          <p:cNvPr id="1730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0850" y="3352800"/>
            <a:ext cx="23431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Content Placeholder 8" descr="IMG_04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216400" y="914400"/>
            <a:ext cx="365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79E27-2DA7-489E-A4DC-0806294963B0}" type="slidenum">
              <a:rPr lang="en-US"/>
              <a:pPr/>
              <a:t>21</a:t>
            </a:fld>
            <a:endParaRPr lang="en-US" dirty="0"/>
          </a:p>
        </p:txBody>
      </p:sp>
      <p:sp>
        <p:nvSpPr>
          <p:cNvPr id="158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" y="274638"/>
            <a:ext cx="8763000" cy="1143000"/>
          </a:xfrm>
        </p:spPr>
        <p:txBody>
          <a:bodyPr/>
          <a:lstStyle/>
          <a:p>
            <a:pPr algn="l"/>
            <a:r>
              <a:rPr lang="en-US" sz="3200" dirty="0"/>
              <a:t>CSS Tenet –Thoroughfare Design Changes as Context Changes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24000"/>
            <a:ext cx="8763000" cy="1066800"/>
          </a:xfrm>
        </p:spPr>
        <p:txBody>
          <a:bodyPr/>
          <a:lstStyle/>
          <a:p>
            <a:pPr marL="0" indent="0" algn="ctr">
              <a:spcBef>
                <a:spcPct val="0"/>
              </a:spcBef>
              <a:buFont typeface="Wingdings" pitchFamily="2" charset="2"/>
              <a:buNone/>
            </a:pPr>
            <a:r>
              <a:rPr lang="en-US" sz="2800" b="0" i="1" dirty="0"/>
              <a:t>“Thoroughfare design is not just sensitive to context—but part of the context and helps define the place”</a:t>
            </a:r>
          </a:p>
          <a:p>
            <a:pPr marL="0" indent="0"/>
            <a:endParaRPr lang="en-US" b="0" i="1" dirty="0"/>
          </a:p>
        </p:txBody>
      </p:sp>
      <p:pic>
        <p:nvPicPr>
          <p:cNvPr id="158724" name="Picture 4"/>
          <p:cNvPicPr>
            <a:picLocks noChangeAspect="1" noChangeArrowheads="1"/>
          </p:cNvPicPr>
          <p:nvPr/>
        </p:nvPicPr>
        <p:blipFill>
          <a:blip r:embed="rId2" cstate="print"/>
          <a:srcRect l="9230" t="14207" b="35352"/>
          <a:stretch>
            <a:fillRect/>
          </a:stretch>
        </p:blipFill>
        <p:spPr bwMode="auto">
          <a:xfrm>
            <a:off x="762000" y="2743200"/>
            <a:ext cx="7696200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1AD34-C9B2-4A4E-A843-ECAA460A639D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156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algn="l"/>
            <a:r>
              <a:rPr lang="en-US" sz="3200" dirty="0"/>
              <a:t>CSS vs. Conventional Thoroughfare Design Approach</a:t>
            </a:r>
          </a:p>
        </p:txBody>
      </p:sp>
      <p:graphicFrame>
        <p:nvGraphicFramePr>
          <p:cNvPr id="156715" name="Group 43"/>
          <p:cNvGraphicFramePr>
            <a:graphicFrameLocks noGrp="1"/>
          </p:cNvGraphicFramePr>
          <p:nvPr/>
        </p:nvGraphicFramePr>
        <p:xfrm>
          <a:off x="152400" y="1397000"/>
          <a:ext cx="8839200" cy="4724400"/>
        </p:xfrm>
        <a:graphic>
          <a:graphicData uri="http://schemas.openxmlformats.org/drawingml/2006/table">
            <a:tbl>
              <a:tblPr/>
              <a:tblGrid>
                <a:gridCol w="4419600"/>
                <a:gridCol w="4419600"/>
              </a:tblGrid>
              <a:tr h="496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   Conventional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   CSS Approach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/>
                    <a:p>
                      <a:pPr marL="1143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Context: </a:t>
                      </a:r>
                    </a:p>
                    <a:p>
                      <a:pPr marL="91440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Urban</a:t>
                      </a:r>
                    </a:p>
                    <a:p>
                      <a:pPr marL="91440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Rural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43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Context:	</a:t>
                      </a:r>
                    </a:p>
                    <a:p>
                      <a:pPr marL="91440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Suburban</a:t>
                      </a:r>
                    </a:p>
                    <a:p>
                      <a:pPr marL="91440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General urban</a:t>
                      </a:r>
                    </a:p>
                    <a:p>
                      <a:pPr marL="91440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Urban Center</a:t>
                      </a:r>
                    </a:p>
                    <a:p>
                      <a:pPr marL="91440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Urban Core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/>
                    <a:p>
                      <a:pPr marL="1143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Design criteria primarily based on:</a:t>
                      </a:r>
                    </a:p>
                    <a:p>
                      <a:pPr marL="91440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Functional class</a:t>
                      </a:r>
                    </a:p>
                    <a:p>
                      <a:pPr marL="91440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Design speed</a:t>
                      </a:r>
                    </a:p>
                    <a:p>
                      <a:pPr marL="91440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Travel demand</a:t>
                      </a:r>
                    </a:p>
                    <a:p>
                      <a:pPr marL="91440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Level of service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43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Design criteria primarily based on:</a:t>
                      </a:r>
                    </a:p>
                    <a:p>
                      <a:pPr marL="91440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Community objectives</a:t>
                      </a:r>
                    </a:p>
                    <a:p>
                      <a:pPr marL="91440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Functional class</a:t>
                      </a: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</a:p>
                    <a:p>
                      <a:pPr marL="91440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Thoroughfare type</a:t>
                      </a:r>
                    </a:p>
                    <a:p>
                      <a:pPr marL="914400" marR="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Adjacent land use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1981200" y="2514600"/>
            <a:ext cx="3505200" cy="1219200"/>
            <a:chOff x="1981200" y="2514600"/>
            <a:chExt cx="3505200" cy="1219200"/>
          </a:xfrm>
          <a:effectLst>
            <a:outerShdw blurRad="25400" dist="25400" dir="1800000" algn="t" rotWithShape="0">
              <a:prstClr val="black">
                <a:alpha val="89000"/>
              </a:prstClr>
            </a:outerShdw>
          </a:effectLst>
        </p:grpSpPr>
        <p:cxnSp>
          <p:nvCxnSpPr>
            <p:cNvPr id="6" name="Straight Connector 5"/>
            <p:cNvCxnSpPr/>
            <p:nvPr/>
          </p:nvCxnSpPr>
          <p:spPr bwMode="auto">
            <a:xfrm>
              <a:off x="1981200" y="2514600"/>
              <a:ext cx="3429000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1981200" y="2667000"/>
              <a:ext cx="3505200" cy="106680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1BB0E2-2BE5-4DA1-A131-05E0F4D247B6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159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76200"/>
            <a:ext cx="8458200" cy="838200"/>
          </a:xfrm>
        </p:spPr>
        <p:txBody>
          <a:bodyPr/>
          <a:lstStyle/>
          <a:p>
            <a:pPr algn="l"/>
            <a:r>
              <a:rPr lang="en-US" dirty="0"/>
              <a:t>Thoroughfare Types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077200" cy="457200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ct val="35000"/>
              </a:spcAft>
            </a:pPr>
            <a:r>
              <a:rPr lang="en-US" dirty="0"/>
              <a:t>Three roadway classifications:</a:t>
            </a:r>
          </a:p>
          <a:p>
            <a:pPr lvl="1">
              <a:lnSpc>
                <a:spcPct val="90000"/>
              </a:lnSpc>
              <a:spcAft>
                <a:spcPct val="35000"/>
              </a:spcAft>
            </a:pPr>
            <a:r>
              <a:rPr lang="en-US" dirty="0"/>
              <a:t>Boulevard</a:t>
            </a:r>
          </a:p>
          <a:p>
            <a:pPr lvl="1">
              <a:lnSpc>
                <a:spcPct val="90000"/>
              </a:lnSpc>
              <a:spcAft>
                <a:spcPct val="35000"/>
              </a:spcAft>
            </a:pPr>
            <a:r>
              <a:rPr lang="en-US" dirty="0"/>
              <a:t>Avenue</a:t>
            </a:r>
          </a:p>
          <a:p>
            <a:pPr lvl="1">
              <a:lnSpc>
                <a:spcPct val="90000"/>
              </a:lnSpc>
              <a:spcAft>
                <a:spcPct val="35000"/>
              </a:spcAft>
            </a:pPr>
            <a:r>
              <a:rPr lang="en-US" dirty="0"/>
              <a:t>Street</a:t>
            </a:r>
          </a:p>
          <a:p>
            <a:pPr>
              <a:lnSpc>
                <a:spcPct val="90000"/>
              </a:lnSpc>
              <a:spcAft>
                <a:spcPct val="35000"/>
              </a:spcAft>
            </a:pPr>
            <a:r>
              <a:rPr lang="en-US" dirty="0"/>
              <a:t>Basis for: </a:t>
            </a:r>
          </a:p>
          <a:p>
            <a:pPr lvl="1">
              <a:lnSpc>
                <a:spcPct val="90000"/>
              </a:lnSpc>
              <a:spcAft>
                <a:spcPct val="35000"/>
              </a:spcAft>
            </a:pPr>
            <a:r>
              <a:rPr lang="en-US" dirty="0"/>
              <a:t>Physical configuration</a:t>
            </a:r>
          </a:p>
          <a:p>
            <a:pPr lvl="1">
              <a:lnSpc>
                <a:spcPct val="90000"/>
              </a:lnSpc>
              <a:spcAft>
                <a:spcPct val="35000"/>
              </a:spcAft>
            </a:pPr>
            <a:r>
              <a:rPr lang="en-US" dirty="0"/>
              <a:t>Design criteria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114800" y="1295400"/>
            <a:ext cx="4876800" cy="5257800"/>
            <a:chOff x="4114800" y="1295400"/>
            <a:chExt cx="4876800" cy="5257800"/>
          </a:xfrm>
        </p:grpSpPr>
        <p:pic>
          <p:nvPicPr>
            <p:cNvPr id="5" name="Content Placeholder 4" descr="Figure 4.5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5715000" y="4757517"/>
              <a:ext cx="3276600" cy="179568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6" name="Content Placeholder 4" descr="Figure 4.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5267214" y="2971800"/>
              <a:ext cx="3267186" cy="179052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7" name="Content Placeholder 4" descr="Figure 4.5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4953000" y="1295400"/>
              <a:ext cx="3200400" cy="175392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8" name="TextBox 7"/>
            <p:cNvSpPr txBox="1"/>
            <p:nvPr/>
          </p:nvSpPr>
          <p:spPr>
            <a:xfrm>
              <a:off x="5181600" y="5361801"/>
              <a:ext cx="1371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+mn-lt"/>
                </a:rPr>
                <a:t>Street</a:t>
              </a:r>
              <a:endParaRPr lang="en-US" sz="1200" dirty="0">
                <a:latin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114800" y="2009001"/>
              <a:ext cx="1371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+mn-lt"/>
                </a:rPr>
                <a:t>Boulevard</a:t>
              </a:r>
              <a:endParaRPr lang="en-US" sz="1200" dirty="0">
                <a:latin typeface="+mn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572000" y="3505200"/>
              <a:ext cx="1371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+mn-lt"/>
                </a:rPr>
                <a:t>Avenue</a:t>
              </a:r>
              <a:endParaRPr lang="en-US" sz="1200" dirty="0"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6D849-D708-4976-A970-FE01E7BAD7F3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160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Thoroughfare Type in Design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305800" cy="3886200"/>
          </a:xfrm>
        </p:spPr>
        <p:txBody>
          <a:bodyPr/>
          <a:lstStyle/>
          <a:p>
            <a:r>
              <a:rPr lang="en-US" sz="2800" dirty="0"/>
              <a:t>Design criteria </a:t>
            </a:r>
          </a:p>
          <a:p>
            <a:pPr lvl="1"/>
            <a:r>
              <a:rPr lang="en-US" sz="2400" dirty="0"/>
              <a:t>Target speed (desirable operating speed)</a:t>
            </a:r>
          </a:p>
          <a:p>
            <a:r>
              <a:rPr lang="en-US" sz="2800" dirty="0"/>
              <a:t>Physical configuration</a:t>
            </a:r>
          </a:p>
          <a:p>
            <a:pPr lvl="1"/>
            <a:r>
              <a:rPr lang="en-US" sz="2400" dirty="0"/>
              <a:t>With surrounding context</a:t>
            </a:r>
          </a:p>
          <a:p>
            <a:r>
              <a:rPr lang="en-US" sz="2800" dirty="0"/>
              <a:t>Dimensions for: </a:t>
            </a:r>
          </a:p>
          <a:p>
            <a:pPr lvl="1"/>
            <a:r>
              <a:rPr lang="en-US" sz="2400" dirty="0" smtClean="0"/>
              <a:t>Streetside</a:t>
            </a:r>
            <a:endParaRPr lang="en-US" sz="2400" dirty="0"/>
          </a:p>
          <a:p>
            <a:pPr lvl="1"/>
            <a:r>
              <a:rPr lang="en-US" sz="2400" dirty="0"/>
              <a:t>Traveled way</a:t>
            </a:r>
          </a:p>
          <a:p>
            <a:pPr lvl="1"/>
            <a:r>
              <a:rPr lang="en-US" sz="2400" dirty="0"/>
              <a:t>Intersections</a:t>
            </a:r>
          </a:p>
        </p:txBody>
      </p:sp>
      <p:pic>
        <p:nvPicPr>
          <p:cNvPr id="160772" name="Picture 4"/>
          <p:cNvPicPr>
            <a:picLocks noChangeAspect="1" noChangeArrowheads="1"/>
          </p:cNvPicPr>
          <p:nvPr/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3200400" y="3429000"/>
            <a:ext cx="5791200" cy="2746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7D28E-196A-4E6B-B72A-7B50A2C36073}" type="slidenum">
              <a:rPr lang="en-US"/>
              <a:pPr/>
              <a:t>25</a:t>
            </a:fld>
            <a:endParaRPr lang="en-US" dirty="0"/>
          </a:p>
        </p:txBody>
      </p:sp>
      <p:sp>
        <p:nvSpPr>
          <p:cNvPr id="1617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pPr algn="l"/>
            <a:r>
              <a:rPr lang="en-US" dirty="0"/>
              <a:t>Thoroughfare Components</a:t>
            </a:r>
          </a:p>
        </p:txBody>
      </p:sp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05538" y="2667000"/>
            <a:ext cx="2881312" cy="3429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295400" y="4038600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</a:t>
            </a:r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990600" y="1447800"/>
            <a:ext cx="7162800" cy="2814638"/>
            <a:chOff x="990600" y="1447800"/>
            <a:chExt cx="7162800" cy="2814638"/>
          </a:xfrm>
        </p:grpSpPr>
        <p:pic>
          <p:nvPicPr>
            <p:cNvPr id="16179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90600" y="1447800"/>
              <a:ext cx="7162800" cy="28146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6" name="TextBox 5"/>
            <p:cNvSpPr txBox="1"/>
            <p:nvPr/>
          </p:nvSpPr>
          <p:spPr>
            <a:xfrm>
              <a:off x="1869976" y="3933056"/>
              <a:ext cx="685800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+mn-lt"/>
                </a:rPr>
                <a:t>Streetside</a:t>
              </a:r>
              <a:endParaRPr lang="en-US" sz="1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22504" y="3933056"/>
              <a:ext cx="685800" cy="153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dirty="0" smtClean="0">
                  <a:latin typeface="+mn-lt"/>
                </a:rPr>
                <a:t>Streetside</a:t>
              </a:r>
              <a:endParaRPr lang="en-US" sz="1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73433D-E38D-4F09-8A75-AD3DDEBC85C7}" type="slidenum">
              <a:rPr lang="en-US"/>
              <a:pPr/>
              <a:t>26</a:t>
            </a:fld>
            <a:endParaRPr lang="en-US" dirty="0"/>
          </a:p>
        </p:txBody>
      </p:sp>
      <p:sp>
        <p:nvSpPr>
          <p:cNvPr id="1628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" y="0"/>
            <a:ext cx="8839200" cy="762000"/>
          </a:xfrm>
        </p:spPr>
        <p:txBody>
          <a:bodyPr/>
          <a:lstStyle/>
          <a:p>
            <a:pPr algn="l"/>
            <a:r>
              <a:rPr lang="en-US" sz="3200" dirty="0" smtClean="0"/>
              <a:t>Walkable Thoroughfare Design Parameters</a:t>
            </a:r>
            <a:endParaRPr lang="en-US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762000"/>
            <a:ext cx="6705600" cy="564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 rot="20345363">
            <a:off x="2599030" y="2962995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Starting Points</a:t>
            </a:r>
            <a:endParaRPr lang="en-US" sz="4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EB716-80EC-40F6-B4FD-115A232F309B}" type="slidenum">
              <a:rPr lang="en-US"/>
              <a:pPr/>
              <a:t>27</a:t>
            </a:fld>
            <a:endParaRPr lang="en-US" dirty="0"/>
          </a:p>
        </p:txBody>
      </p:sp>
      <p:sp>
        <p:nvSpPr>
          <p:cNvPr id="163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639762"/>
          </a:xfrm>
        </p:spPr>
        <p:txBody>
          <a:bodyPr/>
          <a:lstStyle/>
          <a:p>
            <a:r>
              <a:rPr lang="en-US" dirty="0" smtClean="0"/>
              <a:t>Streetside Design Criteria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838200"/>
            <a:ext cx="7924800" cy="566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 rot="20345363">
            <a:off x="2644906" y="2962995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Starting Points</a:t>
            </a:r>
            <a:endParaRPr lang="en-US" sz="4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122C8-A0D4-4989-B59C-F19731A08630}" type="slidenum">
              <a:rPr lang="en-US"/>
              <a:pPr/>
              <a:t>28</a:t>
            </a:fld>
            <a:endParaRPr lang="en-US" dirty="0"/>
          </a:p>
        </p:txBody>
      </p:sp>
      <p:sp>
        <p:nvSpPr>
          <p:cNvPr id="175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2400" dirty="0"/>
              <a:t>Key Differences From Conventional Approach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7924800" cy="5562600"/>
          </a:xfrm>
        </p:spPr>
        <p:txBody>
          <a:bodyPr/>
          <a:lstStyle/>
          <a:p>
            <a:pPr marL="609600" indent="-609600">
              <a:spcBef>
                <a:spcPts val="0"/>
              </a:spcBef>
              <a:spcAft>
                <a:spcPts val="1200"/>
              </a:spcAft>
              <a:buFontTx/>
              <a:buAutoNum type="arabicPeriod"/>
            </a:pPr>
            <a:r>
              <a:rPr lang="en-US" sz="2400" dirty="0"/>
              <a:t>Start with area objectives</a:t>
            </a:r>
          </a:p>
          <a:p>
            <a:pPr marL="990600" lvl="1" indent="-266700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Yours</a:t>
            </a:r>
          </a:p>
          <a:p>
            <a:pPr marL="990600" lvl="1" indent="-266700"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Stakeholders</a:t>
            </a:r>
          </a:p>
          <a:p>
            <a:pPr marL="609600" indent="-609600">
              <a:spcBef>
                <a:spcPts val="0"/>
              </a:spcBef>
              <a:spcAft>
                <a:spcPts val="1200"/>
              </a:spcAft>
              <a:buFontTx/>
              <a:buAutoNum type="arabicPeriod"/>
            </a:pPr>
            <a:r>
              <a:rPr lang="en-US" sz="2400" dirty="0"/>
              <a:t>Consider</a:t>
            </a:r>
            <a:r>
              <a:rPr lang="en-US" sz="2000" dirty="0"/>
              <a:t> </a:t>
            </a:r>
          </a:p>
          <a:p>
            <a:pPr marL="990600" lvl="1" indent="-266700">
              <a:spcBef>
                <a:spcPts val="0"/>
              </a:spcBef>
              <a:spcAft>
                <a:spcPts val="1200"/>
              </a:spcAft>
              <a:buClr>
                <a:schemeClr val="hlink"/>
              </a:buClr>
            </a:pPr>
            <a:r>
              <a:rPr lang="en-US" sz="2000" dirty="0"/>
              <a:t>Context</a:t>
            </a:r>
          </a:p>
          <a:p>
            <a:pPr marL="990600" lvl="1" indent="-266700">
              <a:spcBef>
                <a:spcPts val="0"/>
              </a:spcBef>
              <a:spcAft>
                <a:spcPts val="1200"/>
              </a:spcAft>
              <a:buClr>
                <a:schemeClr val="hlink"/>
              </a:buClr>
            </a:pPr>
            <a:r>
              <a:rPr lang="en-US" sz="2000" dirty="0"/>
              <a:t>Land use</a:t>
            </a:r>
          </a:p>
          <a:p>
            <a:pPr marL="990600" lvl="1" indent="-266700">
              <a:spcBef>
                <a:spcPts val="0"/>
              </a:spcBef>
              <a:spcAft>
                <a:spcPts val="1200"/>
              </a:spcAft>
              <a:buClr>
                <a:schemeClr val="hlink"/>
              </a:buClr>
            </a:pPr>
            <a:r>
              <a:rPr lang="en-US" sz="2000" dirty="0"/>
              <a:t>Activity</a:t>
            </a:r>
          </a:p>
          <a:p>
            <a:pPr marL="990600" lvl="1" indent="-266700">
              <a:spcBef>
                <a:spcPts val="0"/>
              </a:spcBef>
              <a:spcAft>
                <a:spcPts val="1200"/>
              </a:spcAft>
              <a:buClr>
                <a:schemeClr val="hlink"/>
              </a:buClr>
            </a:pPr>
            <a:r>
              <a:rPr lang="en-US" sz="2000" dirty="0"/>
              <a:t>Thoroughfare function</a:t>
            </a:r>
          </a:p>
          <a:p>
            <a:pPr marL="990600" lvl="1" indent="-266700">
              <a:spcBef>
                <a:spcPts val="0"/>
              </a:spcBef>
              <a:spcAft>
                <a:spcPts val="1200"/>
              </a:spcAft>
              <a:buClr>
                <a:schemeClr val="hlink"/>
              </a:buClr>
            </a:pPr>
            <a:r>
              <a:rPr lang="en-US" sz="2000" dirty="0"/>
              <a:t>Thoroughfare type</a:t>
            </a:r>
          </a:p>
          <a:p>
            <a:pPr marL="609600" indent="-609600">
              <a:spcBef>
                <a:spcPts val="0"/>
              </a:spcBef>
              <a:spcAft>
                <a:spcPts val="1200"/>
              </a:spcAft>
              <a:buFontTx/>
              <a:buAutoNum type="arabicPeriod"/>
            </a:pPr>
            <a:r>
              <a:rPr lang="en-US" sz="2400" dirty="0"/>
              <a:t>Continue to consider comprehensive </a:t>
            </a:r>
            <a:r>
              <a:rPr lang="en-US" sz="2400" dirty="0" smtClean="0"/>
              <a:t>objectives</a:t>
            </a:r>
          </a:p>
          <a:p>
            <a:pPr marL="609600" indent="-609600">
              <a:spcBef>
                <a:spcPts val="0"/>
              </a:spcBef>
              <a:spcAft>
                <a:spcPts val="1200"/>
              </a:spcAft>
              <a:buFontTx/>
              <a:buAutoNum type="arabicPeriod"/>
            </a:pPr>
            <a:r>
              <a:rPr lang="en-US" sz="2400" dirty="0" smtClean="0"/>
              <a:t>Remember - </a:t>
            </a:r>
            <a:r>
              <a:rPr lang="en-US" sz="2400" i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Flexibility</a:t>
            </a:r>
            <a:endParaRPr lang="en-US" sz="2400" i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4" descr="South Florida052"/>
          <p:cNvPicPr>
            <a:picLocks noChangeAspect="1" noChangeArrowheads="1"/>
          </p:cNvPicPr>
          <p:nvPr/>
        </p:nvPicPr>
        <p:blipFill>
          <a:blip r:embed="rId2" cstate="print"/>
          <a:srcRect b="21769"/>
          <a:stretch>
            <a:fillRect/>
          </a:stretch>
        </p:blipFill>
        <p:spPr bwMode="auto">
          <a:xfrm>
            <a:off x="4913087" y="838200"/>
            <a:ext cx="4154714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10" name="Picture 6" descr="Sanpablo8"/>
          <p:cNvPicPr>
            <a:picLocks noChangeAspect="1" noChangeArrowheads="1"/>
          </p:cNvPicPr>
          <p:nvPr/>
        </p:nvPicPr>
        <p:blipFill>
          <a:blip r:embed="rId3" cstate="print"/>
          <a:srcRect b="19444"/>
          <a:stretch>
            <a:fillRect/>
          </a:stretch>
        </p:blipFill>
        <p:spPr bwMode="auto">
          <a:xfrm>
            <a:off x="6797566" y="2819400"/>
            <a:ext cx="2041634" cy="2438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175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75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75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75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4031E10E-F8B9-4EA2-8D74-4C9FED33A4BD}" type="slidenum">
              <a:rPr lang="en-US"/>
              <a:pPr/>
              <a:t>29</a:t>
            </a:fld>
            <a:endParaRPr lang="en-US" dirty="0"/>
          </a:p>
        </p:txBody>
      </p:sp>
      <p:sp>
        <p:nvSpPr>
          <p:cNvPr id="268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209800"/>
            <a:ext cx="9144000" cy="1158875"/>
          </a:xfrm>
        </p:spPr>
        <p:txBody>
          <a:bodyPr/>
          <a:lstStyle/>
          <a:p>
            <a:r>
              <a:rPr lang="en-US" sz="3600" dirty="0" smtClean="0"/>
              <a:t>I-30/I-35W </a:t>
            </a:r>
            <a:r>
              <a:rPr lang="en-US" sz="3600" dirty="0"/>
              <a:t>Interchange Reconstruction</a:t>
            </a:r>
          </a:p>
        </p:txBody>
      </p:sp>
      <p:sp>
        <p:nvSpPr>
          <p:cNvPr id="268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2800"/>
            <a:ext cx="6400800" cy="685800"/>
          </a:xfrm>
        </p:spPr>
        <p:txBody>
          <a:bodyPr/>
          <a:lstStyle/>
          <a:p>
            <a:r>
              <a:rPr lang="en-US" dirty="0"/>
              <a:t>Downtown Ft. Worth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371600" y="1676400"/>
            <a:ext cx="6400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/>
          <a:lstStyle/>
          <a:p>
            <a:pPr algn="l"/>
            <a:r>
              <a:rPr lang="en-US" dirty="0" smtClean="0"/>
              <a:t>CSS Defined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A82F-3F1B-467F-A80A-D975580FA91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2401" y="1447800"/>
            <a:ext cx="609600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CSS is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Collaborative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Arial" pitchFamily="34" charset="0"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Interdisciplinary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Arial" pitchFamily="34" charset="0"/>
              <a:buChar char="•"/>
              <a:tabLst/>
              <a:defRPr/>
            </a:pPr>
            <a:r>
              <a:rPr lang="en-US" sz="2400" b="1" kern="0" dirty="0" smtClean="0">
                <a:solidFill>
                  <a:srgbClr val="003300"/>
                </a:solidFill>
                <a:latin typeface="Candara" pitchFamily="34" charset="0"/>
              </a:rPr>
              <a:t>Involves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all stakeholders</a:t>
            </a:r>
          </a:p>
          <a:p>
            <a:pPr marL="342900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Arial" pitchFamily="34" charset="0"/>
              <a:buChar char="•"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Resulting facility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Arial" pitchFamily="34" charset="0"/>
              <a:buChar char="•"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Fits its physical setting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Arial" pitchFamily="34" charset="0"/>
              <a:buChar char="•"/>
            </a:pPr>
            <a:r>
              <a:rPr lang="en-US" sz="2200" b="1" kern="0" dirty="0" smtClean="0">
                <a:solidFill>
                  <a:srgbClr val="003300"/>
                </a:solidFill>
                <a:latin typeface="Candara" pitchFamily="34" charset="0"/>
              </a:rPr>
              <a:t>P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reserves scenic, aesthetic, historic, and environmental resources</a:t>
            </a:r>
          </a:p>
          <a:p>
            <a:pPr marL="800100" lvl="1" indent="-342900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Arial" pitchFamily="34" charset="0"/>
              <a:buChar char="•"/>
            </a:pPr>
            <a:r>
              <a:rPr lang="en-US" sz="2200" b="1" kern="0" noProof="0" dirty="0" smtClean="0">
                <a:solidFill>
                  <a:srgbClr val="003300"/>
                </a:solidFill>
                <a:latin typeface="Candara" pitchFamily="34" charset="0"/>
              </a:rPr>
              <a:t>Ma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intains 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safety and mobility</a:t>
            </a:r>
          </a:p>
          <a:p>
            <a:pPr marL="342900" marR="0" lvl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66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andara" pitchFamily="34" charset="0"/>
              <a:ea typeface="+mn-ea"/>
              <a:cs typeface="+mn-cs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l="8307" t="5600" r="5112" b="11200"/>
          <a:stretch>
            <a:fillRect/>
          </a:stretch>
        </p:blipFill>
        <p:spPr bwMode="auto">
          <a:xfrm>
            <a:off x="6172200" y="1600200"/>
            <a:ext cx="2619116" cy="3733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B2E02-02E0-426A-AFCF-595ACA3C8904}" type="slidenum">
              <a:rPr lang="en-US"/>
              <a:pPr/>
              <a:t>30</a:t>
            </a:fld>
            <a:endParaRPr lang="en-US" dirty="0"/>
          </a:p>
        </p:txBody>
      </p:sp>
      <p:sp>
        <p:nvSpPr>
          <p:cNvPr id="81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92075"/>
            <a:ext cx="8839200" cy="669925"/>
          </a:xfrm>
        </p:spPr>
        <p:txBody>
          <a:bodyPr/>
          <a:lstStyle/>
          <a:p>
            <a:pPr algn="l"/>
            <a:r>
              <a:rPr lang="en-US" dirty="0"/>
              <a:t>Project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915400" cy="5791200"/>
          </a:xfrm>
        </p:spPr>
        <p:txBody>
          <a:bodyPr/>
          <a:lstStyle/>
          <a:p>
            <a:r>
              <a:rPr lang="en-US" sz="2800" dirty="0"/>
              <a:t>Existing elevated freeway over Lancaster Avenue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Project</a:t>
            </a:r>
          </a:p>
          <a:p>
            <a:pPr lvl="1"/>
            <a:r>
              <a:rPr lang="en-US" sz="2400" dirty="0"/>
              <a:t>Reconstruction</a:t>
            </a:r>
          </a:p>
          <a:p>
            <a:pPr lvl="1"/>
            <a:r>
              <a:rPr lang="en-US" sz="2400" dirty="0"/>
              <a:t>Capacity and safety improvements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print"/>
          <a:srcRect r="897"/>
          <a:stretch>
            <a:fillRect/>
          </a:stretch>
        </p:blipFill>
        <p:spPr bwMode="auto">
          <a:xfrm>
            <a:off x="423863" y="1295400"/>
            <a:ext cx="4681537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 descr="Water Garden 2  full vi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181350"/>
            <a:ext cx="3581400" cy="2686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9A498-11F3-4076-8AE7-5D07A7C47947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28600"/>
            <a:ext cx="9144000" cy="503238"/>
          </a:xfrm>
        </p:spPr>
        <p:txBody>
          <a:bodyPr/>
          <a:lstStyle/>
          <a:p>
            <a:pPr algn="l"/>
            <a:r>
              <a:rPr lang="en-US" dirty="0"/>
              <a:t>Initial Plan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915400" cy="5562600"/>
          </a:xfrm>
        </p:spPr>
        <p:txBody>
          <a:bodyPr/>
          <a:lstStyle/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en-US" sz="2800" dirty="0"/>
              <a:t>Initial plan – west leg</a:t>
            </a:r>
          </a:p>
          <a:p>
            <a:pPr lvl="1">
              <a:lnSpc>
                <a:spcPct val="90000"/>
              </a:lnSpc>
              <a:spcAft>
                <a:spcPct val="50000"/>
              </a:spcAft>
            </a:pPr>
            <a:r>
              <a:rPr lang="en-US" sz="2400" dirty="0"/>
              <a:t>Widened elevated structure</a:t>
            </a:r>
          </a:p>
          <a:p>
            <a:pPr lvl="1">
              <a:lnSpc>
                <a:spcPct val="90000"/>
              </a:lnSpc>
              <a:spcAft>
                <a:spcPct val="50000"/>
              </a:spcAft>
            </a:pPr>
            <a:endParaRPr lang="en-US" sz="2400" dirty="0"/>
          </a:p>
          <a:p>
            <a:pPr lvl="1">
              <a:lnSpc>
                <a:spcPct val="90000"/>
              </a:lnSpc>
              <a:spcAft>
                <a:spcPct val="50000"/>
              </a:spcAft>
            </a:pPr>
            <a:endParaRPr lang="en-US" sz="2400" dirty="0"/>
          </a:p>
          <a:p>
            <a:pPr lvl="1">
              <a:lnSpc>
                <a:spcPct val="90000"/>
              </a:lnSpc>
              <a:spcAft>
                <a:spcPct val="50000"/>
              </a:spcAft>
            </a:pPr>
            <a:endParaRPr lang="en-US" sz="2400" dirty="0"/>
          </a:p>
          <a:p>
            <a:pPr>
              <a:lnSpc>
                <a:spcPct val="90000"/>
              </a:lnSpc>
              <a:spcAft>
                <a:spcPct val="50000"/>
              </a:spcAft>
            </a:pPr>
            <a:r>
              <a:rPr lang="en-US" sz="2800" dirty="0"/>
              <a:t>Community reaction</a:t>
            </a:r>
          </a:p>
          <a:p>
            <a:pPr lvl="1">
              <a:lnSpc>
                <a:spcPct val="90000"/>
              </a:lnSpc>
              <a:spcAft>
                <a:spcPct val="50000"/>
              </a:spcAft>
            </a:pPr>
            <a:r>
              <a:rPr lang="en-US" sz="2400" dirty="0"/>
              <a:t>Opposition</a:t>
            </a:r>
          </a:p>
          <a:p>
            <a:pPr lvl="1">
              <a:lnSpc>
                <a:spcPct val="90000"/>
              </a:lnSpc>
              <a:spcAft>
                <a:spcPct val="50000"/>
              </a:spcAft>
            </a:pPr>
            <a:r>
              <a:rPr lang="en-US" sz="2400" dirty="0"/>
              <a:t>Lawsuit</a:t>
            </a:r>
          </a:p>
          <a:p>
            <a:pPr lvl="1">
              <a:lnSpc>
                <a:spcPct val="90000"/>
              </a:lnSpc>
              <a:spcAft>
                <a:spcPct val="50000"/>
              </a:spcAft>
            </a:pPr>
            <a:r>
              <a:rPr lang="en-US" sz="2400" dirty="0"/>
              <a:t>Leadership interest to find better solution</a:t>
            </a:r>
          </a:p>
        </p:txBody>
      </p:sp>
      <p:pic>
        <p:nvPicPr>
          <p:cNvPr id="9222" name="Picture 6" descr="Lancaster%20with%20Freew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2133600"/>
            <a:ext cx="4724400" cy="3060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790FF8-CF23-47A7-B4C8-85CA7699029C}" type="slidenum">
              <a:rPr lang="en-US"/>
              <a:pPr/>
              <a:t>32</a:t>
            </a:fld>
            <a:endParaRPr lang="en-US" dirty="0"/>
          </a:p>
        </p:txBody>
      </p:sp>
      <p:sp>
        <p:nvSpPr>
          <p:cNvPr id="102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669925"/>
          </a:xfrm>
        </p:spPr>
        <p:txBody>
          <a:bodyPr/>
          <a:lstStyle/>
          <a:p>
            <a:r>
              <a:rPr lang="en-US" dirty="0"/>
              <a:t>CSS Approach – Stakeholder Objectives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8915400" cy="5867400"/>
          </a:xfrm>
        </p:spPr>
        <p:txBody>
          <a:bodyPr/>
          <a:lstStyle/>
          <a:p>
            <a:pPr>
              <a:lnSpc>
                <a:spcPct val="80000"/>
              </a:lnSpc>
              <a:spcAft>
                <a:spcPct val="50000"/>
              </a:spcAft>
            </a:pPr>
            <a:r>
              <a:rPr lang="en-US" sz="2400" dirty="0"/>
              <a:t>Objectives/concerns</a:t>
            </a:r>
          </a:p>
          <a:p>
            <a:pPr lvl="1">
              <a:lnSpc>
                <a:spcPct val="80000"/>
              </a:lnSpc>
              <a:spcAft>
                <a:spcPct val="50000"/>
              </a:spcAft>
            </a:pPr>
            <a:r>
              <a:rPr lang="en-US" sz="2000" dirty="0"/>
              <a:t>Replace aging structure</a:t>
            </a:r>
          </a:p>
          <a:p>
            <a:pPr lvl="1">
              <a:lnSpc>
                <a:spcPct val="80000"/>
              </a:lnSpc>
              <a:spcAft>
                <a:spcPct val="50000"/>
              </a:spcAft>
            </a:pPr>
            <a:r>
              <a:rPr lang="en-US" sz="2000" dirty="0"/>
              <a:t>Increase interchange capacity</a:t>
            </a:r>
          </a:p>
          <a:p>
            <a:pPr lvl="1">
              <a:lnSpc>
                <a:spcPct val="80000"/>
              </a:lnSpc>
              <a:spcAft>
                <a:spcPct val="50000"/>
              </a:spcAft>
            </a:pPr>
            <a:r>
              <a:rPr lang="en-US" sz="2000" dirty="0"/>
              <a:t>Increase safety</a:t>
            </a:r>
          </a:p>
          <a:p>
            <a:pPr lvl="2">
              <a:lnSpc>
                <a:spcPct val="80000"/>
              </a:lnSpc>
              <a:spcAft>
                <a:spcPct val="50000"/>
              </a:spcAft>
            </a:pPr>
            <a:r>
              <a:rPr lang="en-US" sz="1800" dirty="0"/>
              <a:t>Merges, weaves</a:t>
            </a:r>
          </a:p>
          <a:p>
            <a:pPr lvl="2">
              <a:lnSpc>
                <a:spcPct val="80000"/>
              </a:lnSpc>
              <a:spcAft>
                <a:spcPct val="50000"/>
              </a:spcAft>
            </a:pPr>
            <a:r>
              <a:rPr lang="en-US" sz="1800" dirty="0"/>
              <a:t>Design speed </a:t>
            </a:r>
          </a:p>
          <a:p>
            <a:pPr lvl="2">
              <a:lnSpc>
                <a:spcPct val="80000"/>
              </a:lnSpc>
              <a:spcAft>
                <a:spcPct val="50000"/>
              </a:spcAft>
            </a:pPr>
            <a:r>
              <a:rPr lang="en-US" sz="1800" dirty="0"/>
              <a:t>Sight distances</a:t>
            </a:r>
          </a:p>
          <a:p>
            <a:pPr lvl="1">
              <a:lnSpc>
                <a:spcPct val="80000"/>
              </a:lnSpc>
              <a:spcAft>
                <a:spcPct val="50000"/>
              </a:spcAft>
            </a:pPr>
            <a:r>
              <a:rPr lang="en-US" sz="2000" dirty="0"/>
              <a:t>Improve aesthetics</a:t>
            </a:r>
          </a:p>
          <a:p>
            <a:pPr lvl="2">
              <a:lnSpc>
                <a:spcPct val="80000"/>
              </a:lnSpc>
              <a:spcAft>
                <a:spcPct val="50000"/>
              </a:spcAft>
            </a:pPr>
            <a:r>
              <a:rPr lang="en-US" sz="1800" dirty="0"/>
              <a:t>Freeway</a:t>
            </a:r>
          </a:p>
          <a:p>
            <a:pPr lvl="2">
              <a:lnSpc>
                <a:spcPct val="80000"/>
              </a:lnSpc>
              <a:spcAft>
                <a:spcPct val="50000"/>
              </a:spcAft>
            </a:pPr>
            <a:r>
              <a:rPr lang="en-US" sz="1800" dirty="0"/>
              <a:t>Barrier</a:t>
            </a:r>
          </a:p>
          <a:p>
            <a:pPr lvl="1">
              <a:lnSpc>
                <a:spcPct val="80000"/>
              </a:lnSpc>
              <a:spcAft>
                <a:spcPct val="50000"/>
              </a:spcAft>
            </a:pPr>
            <a:r>
              <a:rPr lang="en-US" sz="2000" dirty="0"/>
              <a:t>Historic preservation</a:t>
            </a:r>
          </a:p>
          <a:p>
            <a:pPr lvl="1">
              <a:lnSpc>
                <a:spcPct val="80000"/>
              </a:lnSpc>
              <a:spcAft>
                <a:spcPct val="50000"/>
              </a:spcAft>
            </a:pPr>
            <a:r>
              <a:rPr lang="en-US" sz="2000" dirty="0"/>
              <a:t>Permit T&amp;P building revitalization</a:t>
            </a:r>
          </a:p>
          <a:p>
            <a:pPr lvl="1">
              <a:lnSpc>
                <a:spcPct val="80000"/>
              </a:lnSpc>
              <a:spcAft>
                <a:spcPct val="50000"/>
              </a:spcAft>
            </a:pPr>
            <a:r>
              <a:rPr lang="en-US" sz="2000" dirty="0"/>
              <a:t>Redevelopment</a:t>
            </a:r>
          </a:p>
        </p:txBody>
      </p:sp>
      <p:pic>
        <p:nvPicPr>
          <p:cNvPr id="10244" name="Picture 4" descr="fw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209800"/>
            <a:ext cx="5029200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BAB887-6F7C-41A3-88C6-2DA6570467B8}" type="slidenum">
              <a:rPr lang="en-US"/>
              <a:pPr/>
              <a:t>33</a:t>
            </a:fld>
            <a:endParaRPr lang="en-US" dirty="0"/>
          </a:p>
        </p:txBody>
      </p:sp>
      <p:sp>
        <p:nvSpPr>
          <p:cNvPr id="112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274638"/>
            <a:ext cx="8915400" cy="1143000"/>
          </a:xfrm>
        </p:spPr>
        <p:txBody>
          <a:bodyPr/>
          <a:lstStyle/>
          <a:p>
            <a:pPr algn="l"/>
            <a:r>
              <a:rPr lang="en-US" dirty="0"/>
              <a:t>Approach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95400"/>
            <a:ext cx="8991600" cy="4830763"/>
          </a:xfrm>
        </p:spPr>
        <p:txBody>
          <a:bodyPr/>
          <a:lstStyle/>
          <a:p>
            <a:pPr>
              <a:spcAft>
                <a:spcPct val="35000"/>
              </a:spcAft>
              <a:buFont typeface="Wingdings" pitchFamily="2" charset="2"/>
              <a:buNone/>
            </a:pPr>
            <a:r>
              <a:rPr lang="en-US" sz="3600" dirty="0"/>
              <a:t>Initial alternatives</a:t>
            </a:r>
          </a:p>
          <a:p>
            <a:pPr>
              <a:spcAft>
                <a:spcPct val="35000"/>
              </a:spcAft>
            </a:pPr>
            <a:r>
              <a:rPr lang="en-US" dirty="0"/>
              <a:t>Existing alignment</a:t>
            </a:r>
          </a:p>
          <a:p>
            <a:pPr lvl="1">
              <a:spcAft>
                <a:spcPct val="35000"/>
              </a:spcAft>
            </a:pPr>
            <a:r>
              <a:rPr lang="en-US" dirty="0"/>
              <a:t>Elevated</a:t>
            </a:r>
          </a:p>
          <a:p>
            <a:pPr lvl="1">
              <a:spcAft>
                <a:spcPct val="35000"/>
              </a:spcAft>
            </a:pPr>
            <a:r>
              <a:rPr lang="en-US" dirty="0"/>
              <a:t>At-grade</a:t>
            </a:r>
          </a:p>
          <a:p>
            <a:pPr lvl="1">
              <a:spcAft>
                <a:spcPct val="35000"/>
              </a:spcAft>
            </a:pPr>
            <a:r>
              <a:rPr lang="en-US" dirty="0"/>
              <a:t>Depressed</a:t>
            </a:r>
          </a:p>
          <a:p>
            <a:pPr>
              <a:spcAft>
                <a:spcPct val="35000"/>
              </a:spcAft>
            </a:pPr>
            <a:r>
              <a:rPr lang="en-US" dirty="0"/>
              <a:t>New alignments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267200" y="838200"/>
            <a:ext cx="4694238" cy="5608638"/>
            <a:chOff x="2688" y="528"/>
            <a:chExt cx="2957" cy="3533"/>
          </a:xfrm>
        </p:grpSpPr>
        <p:pic>
          <p:nvPicPr>
            <p:cNvPr id="11271" name="Picture 7" descr="Lancaster Map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19" y="528"/>
              <a:ext cx="2926" cy="3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2" name="Text Box 8"/>
            <p:cNvSpPr txBox="1">
              <a:spLocks noChangeArrowheads="1"/>
            </p:cNvSpPr>
            <p:nvPr/>
          </p:nvSpPr>
          <p:spPr bwMode="auto">
            <a:xfrm>
              <a:off x="2688" y="3888"/>
              <a:ext cx="27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dirty="0">
                  <a:latin typeface="Arial" charset="0"/>
                </a:rPr>
                <a:t>Visualization of preferred alternative (SDH&amp;PT, FHWA, 1991)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D4E8B-E2AE-43EB-8154-C7091D2C0D32}" type="slidenum">
              <a:rPr lang="en-US"/>
              <a:pPr/>
              <a:t>34</a:t>
            </a:fld>
            <a:endParaRPr lang="en-US" dirty="0"/>
          </a:p>
        </p:txBody>
      </p:sp>
      <p:sp>
        <p:nvSpPr>
          <p:cNvPr id="143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990600" y="274638"/>
            <a:ext cx="8153400" cy="1143000"/>
          </a:xfrm>
        </p:spPr>
        <p:txBody>
          <a:bodyPr/>
          <a:lstStyle/>
          <a:p>
            <a:pPr algn="l"/>
            <a:r>
              <a:rPr lang="en-US" dirty="0"/>
              <a:t>Relocated I-30 West Leg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990600" y="1371600"/>
            <a:ext cx="6858000" cy="459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6F9800-4C79-4DF9-B134-EAAD75F604D5}" type="slidenum">
              <a:rPr lang="en-US"/>
              <a:pPr/>
              <a:t>35</a:t>
            </a:fld>
            <a:endParaRPr lang="en-US" dirty="0"/>
          </a:p>
        </p:txBody>
      </p:sp>
      <p:sp>
        <p:nvSpPr>
          <p:cNvPr id="32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74638"/>
            <a:ext cx="9144000" cy="639762"/>
          </a:xfrm>
        </p:spPr>
        <p:txBody>
          <a:bodyPr/>
          <a:lstStyle/>
          <a:p>
            <a:r>
              <a:rPr lang="en-US" dirty="0"/>
              <a:t>Improved Ramps</a:t>
            </a:r>
          </a:p>
        </p:txBody>
      </p:sp>
      <p:pic>
        <p:nvPicPr>
          <p:cNvPr id="32772" name="Picture 4" descr="I-30 - I-35W interchan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14400"/>
            <a:ext cx="8153400" cy="54562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318C9-C991-4F6D-983C-3C042955A127}" type="slidenum">
              <a:rPr lang="en-US"/>
              <a:pPr/>
              <a:t>36</a:t>
            </a:fld>
            <a:endParaRPr lang="en-US" dirty="0"/>
          </a:p>
        </p:txBody>
      </p:sp>
      <p:sp>
        <p:nvSpPr>
          <p:cNvPr id="153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" y="274638"/>
            <a:ext cx="8991600" cy="1143000"/>
          </a:xfrm>
        </p:spPr>
        <p:txBody>
          <a:bodyPr/>
          <a:lstStyle/>
          <a:p>
            <a:pPr algn="l"/>
            <a:r>
              <a:rPr lang="en-US" dirty="0"/>
              <a:t>Lancaster Avenue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909763"/>
            <a:ext cx="5334000" cy="328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6" name="Picture 6" descr="Lancaster in front of lof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3771900"/>
            <a:ext cx="3505200" cy="2628900"/>
          </a:xfrm>
          <a:prstGeom prst="rect">
            <a:avLst/>
          </a:prstGeom>
          <a:noFill/>
        </p:spPr>
      </p:pic>
      <p:pic>
        <p:nvPicPr>
          <p:cNvPr id="15369" name="Picture 9" descr="Redevelopment land on north side of Lancaster"/>
          <p:cNvPicPr>
            <a:picLocks noChangeAspect="1" noChangeArrowheads="1"/>
          </p:cNvPicPr>
          <p:nvPr/>
        </p:nvPicPr>
        <p:blipFill>
          <a:blip r:embed="rId4" cstate="print"/>
          <a:srcRect b="9709"/>
          <a:stretch>
            <a:fillRect/>
          </a:stretch>
        </p:blipFill>
        <p:spPr bwMode="auto">
          <a:xfrm>
            <a:off x="5562600" y="1054100"/>
            <a:ext cx="35052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20B38B-2EA9-453B-9473-9B2CBA12E63C}" type="slidenum">
              <a:rPr lang="en-US"/>
              <a:pPr/>
              <a:t>37</a:t>
            </a:fld>
            <a:endParaRPr lang="en-US" dirty="0"/>
          </a:p>
        </p:txBody>
      </p:sp>
      <p:sp>
        <p:nvSpPr>
          <p:cNvPr id="1935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/>
              <a:t>Discussion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4038600"/>
            <a:ext cx="3124200" cy="209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905000"/>
            <a:ext cx="501015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photo of pedestrians with a bus in th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514600"/>
            <a:ext cx="2438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7C083-E746-4A4D-A2AE-06C811DD57A7}" type="slidenum">
              <a:rPr lang="en-US"/>
              <a:pPr/>
              <a:t>38</a:t>
            </a:fld>
            <a:endParaRPr lang="en-US" dirty="0"/>
          </a:p>
        </p:txBody>
      </p:sp>
      <p:sp>
        <p:nvSpPr>
          <p:cNvPr id="1955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Additional Information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2286000"/>
            <a:ext cx="7391400" cy="3840163"/>
          </a:xfrm>
        </p:spPr>
        <p:txBody>
          <a:bodyPr/>
          <a:lstStyle/>
          <a:p>
            <a:pPr>
              <a:spcAft>
                <a:spcPct val="35000"/>
              </a:spcAft>
              <a:buFont typeface="Wingdings" pitchFamily="2" charset="2"/>
              <a:buNone/>
            </a:pPr>
            <a:r>
              <a:rPr lang="en-US" dirty="0"/>
              <a:t>Brian Bochner</a:t>
            </a:r>
          </a:p>
          <a:p>
            <a:pPr>
              <a:spcAft>
                <a:spcPct val="35000"/>
              </a:spcAft>
              <a:buFont typeface="Wingdings" pitchFamily="2" charset="2"/>
              <a:buNone/>
            </a:pPr>
            <a:r>
              <a:rPr lang="en-US" dirty="0"/>
              <a:t>Texas Transportation Institute</a:t>
            </a:r>
          </a:p>
          <a:p>
            <a:pPr>
              <a:spcAft>
                <a:spcPct val="35000"/>
              </a:spcAft>
              <a:buFont typeface="Wingdings" pitchFamily="2" charset="2"/>
              <a:buNone/>
            </a:pPr>
            <a:r>
              <a:rPr lang="en-US" dirty="0"/>
              <a:t>(979) 458-3516</a:t>
            </a:r>
          </a:p>
          <a:p>
            <a:pPr>
              <a:spcAft>
                <a:spcPct val="35000"/>
              </a:spcAft>
              <a:buFont typeface="Wingdings" pitchFamily="2" charset="2"/>
              <a:buNone/>
            </a:pPr>
            <a:r>
              <a:rPr lang="en-US" dirty="0"/>
              <a:t>b-bochner@tamu.edu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9810B2-A468-4830-A3C6-4C030F48FE88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1495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Tenets of CSS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5410200" cy="4953000"/>
          </a:xfrm>
        </p:spPr>
        <p:txBody>
          <a:bodyPr/>
          <a:lstStyle/>
          <a:p>
            <a:r>
              <a:rPr lang="en-US" sz="2800" dirty="0"/>
              <a:t>Balance </a:t>
            </a:r>
          </a:p>
          <a:p>
            <a:pPr lvl="1"/>
            <a:r>
              <a:rPr lang="en-US" sz="2400" dirty="0"/>
              <a:t>Safety</a:t>
            </a:r>
          </a:p>
          <a:p>
            <a:pPr lvl="1"/>
            <a:r>
              <a:rPr lang="en-US" sz="2400" dirty="0"/>
              <a:t>Mobility</a:t>
            </a:r>
          </a:p>
          <a:p>
            <a:pPr lvl="1"/>
            <a:r>
              <a:rPr lang="en-US" sz="2400" dirty="0"/>
              <a:t>Community objectives</a:t>
            </a:r>
          </a:p>
          <a:p>
            <a:pPr lvl="1"/>
            <a:r>
              <a:rPr lang="en-US" sz="2400" dirty="0"/>
              <a:t>Environment</a:t>
            </a:r>
          </a:p>
          <a:p>
            <a:r>
              <a:rPr lang="en-US" sz="2800" dirty="0"/>
              <a:t>Multimodal </a:t>
            </a:r>
          </a:p>
          <a:p>
            <a:r>
              <a:rPr lang="en-US" sz="2800" dirty="0"/>
              <a:t>Involve public, stakeholders</a:t>
            </a:r>
          </a:p>
          <a:p>
            <a:r>
              <a:rPr lang="en-US" sz="2800" dirty="0"/>
              <a:t>Interdisciplinary teams</a:t>
            </a:r>
          </a:p>
          <a:p>
            <a:r>
              <a:rPr lang="en-US" sz="2800" dirty="0"/>
              <a:t>Flexibility in design</a:t>
            </a:r>
          </a:p>
          <a:p>
            <a:r>
              <a:rPr lang="en-US" sz="2800" dirty="0"/>
              <a:t>Incorporate aesthetics</a:t>
            </a:r>
          </a:p>
        </p:txBody>
      </p:sp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5486400" y="5943600"/>
            <a:ext cx="3479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>
                <a:solidFill>
                  <a:schemeClr val="bg1"/>
                </a:solidFill>
                <a:latin typeface="Arial" charset="0"/>
              </a:rPr>
              <a:t>Source: Minnesota Department of Transportation</a:t>
            </a:r>
            <a:endParaRPr lang="en-US" sz="1200" dirty="0">
              <a:latin typeface="Arial" charset="0"/>
            </a:endParaRPr>
          </a:p>
        </p:txBody>
      </p:sp>
      <p:pic>
        <p:nvPicPr>
          <p:cNvPr id="149509" name="Picture 5" descr="SF11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685800"/>
            <a:ext cx="3400425" cy="5257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</p:spPr>
        <p:txBody>
          <a:bodyPr/>
          <a:lstStyle/>
          <a:p>
            <a:pPr algn="l"/>
            <a:r>
              <a:rPr lang="en-US" dirty="0" smtClean="0"/>
              <a:t>Context Integration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A82F-3F1B-467F-A80A-D975580FA91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76581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248400" y="6400800"/>
            <a:ext cx="213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latin typeface="+mj-lt"/>
              </a:rPr>
              <a:t>Baldwin Street, Houston</a:t>
            </a:r>
            <a:endParaRPr lang="en-US" sz="1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1143000"/>
          </a:xfrm>
        </p:spPr>
        <p:txBody>
          <a:bodyPr/>
          <a:lstStyle/>
          <a:p>
            <a:pPr algn="l"/>
            <a:r>
              <a:rPr lang="en-US" dirty="0" smtClean="0"/>
              <a:t>Context Integration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0BA82F-3F1B-467F-A80A-D975580FA91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b="17701"/>
          <a:stretch>
            <a:fillRect/>
          </a:stretch>
        </p:blipFill>
        <p:spPr bwMode="auto">
          <a:xfrm>
            <a:off x="609600" y="1371600"/>
            <a:ext cx="7776971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324600" y="6154579"/>
            <a:ext cx="213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latin typeface="+mj-lt"/>
              </a:rPr>
              <a:t>Gray and Bagby Streets, Houston</a:t>
            </a:r>
            <a:endParaRPr lang="en-US" sz="1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92943F-F981-4750-B036-5F0ED0A76ED7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168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152400"/>
            <a:ext cx="8229600" cy="1066800"/>
          </a:xfrm>
        </p:spPr>
        <p:txBody>
          <a:bodyPr/>
          <a:lstStyle/>
          <a:p>
            <a:r>
              <a:rPr lang="en-US" sz="3200" dirty="0"/>
              <a:t>CSS: Bringing Place and Thoroughfare Design Together</a:t>
            </a:r>
          </a:p>
        </p:txBody>
      </p:sp>
      <p:grpSp>
        <p:nvGrpSpPr>
          <p:cNvPr id="168963" name="Group 3"/>
          <p:cNvGrpSpPr>
            <a:grpSpLocks/>
          </p:cNvGrpSpPr>
          <p:nvPr/>
        </p:nvGrpSpPr>
        <p:grpSpPr bwMode="auto">
          <a:xfrm>
            <a:off x="0" y="1600200"/>
            <a:ext cx="9144000" cy="4343400"/>
            <a:chOff x="0" y="1488"/>
            <a:chExt cx="5472" cy="2640"/>
          </a:xfrm>
        </p:grpSpPr>
        <p:pic>
          <p:nvPicPr>
            <p:cNvPr id="168964" name="Picture 4"/>
            <p:cNvPicPr>
              <a:picLocks noChangeAspect="1" noChangeArrowheads="1"/>
            </p:cNvPicPr>
            <p:nvPr/>
          </p:nvPicPr>
          <p:blipFill>
            <a:blip r:embed="rId2" cstate="print">
              <a:lum bright="10000"/>
            </a:blip>
            <a:srcRect/>
            <a:stretch>
              <a:fillRect/>
            </a:stretch>
          </p:blipFill>
          <p:spPr bwMode="auto">
            <a:xfrm>
              <a:off x="0" y="1488"/>
              <a:ext cx="5472" cy="26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68965" name="Text Box 5"/>
            <p:cNvSpPr txBox="1">
              <a:spLocks noChangeArrowheads="1"/>
            </p:cNvSpPr>
            <p:nvPr/>
          </p:nvSpPr>
          <p:spPr bwMode="auto">
            <a:xfrm>
              <a:off x="46" y="3939"/>
              <a:ext cx="3890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prstShdw prst="shdw17" dist="17961" dir="2700000">
                <a:srgbClr val="993300">
                  <a:gamma/>
                  <a:shade val="60000"/>
                  <a:invGamma/>
                </a:srgbClr>
              </a:prstShdw>
            </a:effectLst>
          </p:spPr>
          <p:txBody>
            <a:bodyPr lIns="82058" tIns="41029" rIns="82058" bIns="41029">
              <a:spAutoFit/>
            </a:bodyPr>
            <a:lstStyle/>
            <a:p>
              <a:pPr defTabSz="820738"/>
              <a:r>
                <a:rPr lang="en-US" sz="1100" b="1" dirty="0">
                  <a:solidFill>
                    <a:schemeClr val="bg1"/>
                  </a:solidFill>
                  <a:latin typeface="Arial" charset="0"/>
                </a:rPr>
                <a:t>E14th Corridor - San Leandro, CA Source: Community, Design + Architecture</a:t>
              </a:r>
              <a:endParaRPr lang="en-US" sz="11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C2EAB2-E601-4311-9389-721C4281CF37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1699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152400"/>
            <a:ext cx="8229600" cy="1066800"/>
          </a:xfrm>
        </p:spPr>
        <p:txBody>
          <a:bodyPr/>
          <a:lstStyle/>
          <a:p>
            <a:r>
              <a:rPr lang="en-US" sz="3200" dirty="0"/>
              <a:t>CSS: Bringing Place and Thoroughfare Design Together</a:t>
            </a:r>
          </a:p>
        </p:txBody>
      </p:sp>
      <p:grpSp>
        <p:nvGrpSpPr>
          <p:cNvPr id="169987" name="Group 3"/>
          <p:cNvGrpSpPr>
            <a:grpSpLocks/>
          </p:cNvGrpSpPr>
          <p:nvPr/>
        </p:nvGrpSpPr>
        <p:grpSpPr bwMode="auto">
          <a:xfrm>
            <a:off x="0" y="1600200"/>
            <a:ext cx="9144000" cy="4419600"/>
            <a:chOff x="0" y="1432"/>
            <a:chExt cx="5760" cy="2888"/>
          </a:xfrm>
        </p:grpSpPr>
        <p:pic>
          <p:nvPicPr>
            <p:cNvPr id="169988" name="Picture 4"/>
            <p:cNvPicPr>
              <a:picLocks noChangeAspect="1" noChangeArrowheads="1"/>
            </p:cNvPicPr>
            <p:nvPr/>
          </p:nvPicPr>
          <p:blipFill>
            <a:blip r:embed="rId2" cstate="print">
              <a:lum bright="10000"/>
            </a:blip>
            <a:srcRect/>
            <a:stretch>
              <a:fillRect/>
            </a:stretch>
          </p:blipFill>
          <p:spPr bwMode="auto">
            <a:xfrm>
              <a:off x="0" y="1432"/>
              <a:ext cx="5760" cy="28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69989" name="Text Box 5"/>
            <p:cNvSpPr txBox="1">
              <a:spLocks noChangeArrowheads="1"/>
            </p:cNvSpPr>
            <p:nvPr/>
          </p:nvSpPr>
          <p:spPr bwMode="auto">
            <a:xfrm>
              <a:off x="48" y="4114"/>
              <a:ext cx="3456" cy="1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prstShdw prst="shdw17" dist="17961" dir="2700000">
                <a:srgbClr val="993300">
                  <a:gamma/>
                  <a:shade val="60000"/>
                  <a:invGamma/>
                </a:srgbClr>
              </a:prstShdw>
            </a:effectLst>
          </p:spPr>
          <p:txBody>
            <a:bodyPr lIns="82058" tIns="41029" rIns="82058" bIns="41029">
              <a:spAutoFit/>
            </a:bodyPr>
            <a:lstStyle/>
            <a:p>
              <a:pPr algn="ctr" defTabSz="820738"/>
              <a:r>
                <a:rPr lang="en-US" sz="1100" b="1" dirty="0">
                  <a:solidFill>
                    <a:schemeClr val="bg1"/>
                  </a:solidFill>
                  <a:latin typeface="Arial" charset="0"/>
                </a:rPr>
                <a:t>E14th Corridor - San Leandro, CA Source: Community, Design + Architecture</a:t>
              </a:r>
              <a:endParaRPr lang="en-US" sz="11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E10E9-3DBA-4AA6-876B-9FFFA22775E8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1710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152400"/>
            <a:ext cx="8229600" cy="1066800"/>
          </a:xfrm>
        </p:spPr>
        <p:txBody>
          <a:bodyPr/>
          <a:lstStyle/>
          <a:p>
            <a:r>
              <a:rPr lang="en-US" sz="3200" dirty="0"/>
              <a:t>CSS: Bringing Place and Thoroughfare Design Together</a:t>
            </a:r>
          </a:p>
        </p:txBody>
      </p:sp>
      <p:grpSp>
        <p:nvGrpSpPr>
          <p:cNvPr id="171011" name="Group 3"/>
          <p:cNvGrpSpPr>
            <a:grpSpLocks/>
          </p:cNvGrpSpPr>
          <p:nvPr/>
        </p:nvGrpSpPr>
        <p:grpSpPr bwMode="auto">
          <a:xfrm>
            <a:off x="0" y="1600200"/>
            <a:ext cx="9144000" cy="4510088"/>
            <a:chOff x="0" y="1248"/>
            <a:chExt cx="5472" cy="2649"/>
          </a:xfrm>
        </p:grpSpPr>
        <p:pic>
          <p:nvPicPr>
            <p:cNvPr id="171012" name="Picture 4"/>
            <p:cNvPicPr>
              <a:picLocks noChangeAspect="1" noChangeArrowheads="1"/>
            </p:cNvPicPr>
            <p:nvPr/>
          </p:nvPicPr>
          <p:blipFill>
            <a:blip r:embed="rId2" cstate="print">
              <a:lum bright="10000"/>
            </a:blip>
            <a:srcRect/>
            <a:stretch>
              <a:fillRect/>
            </a:stretch>
          </p:blipFill>
          <p:spPr bwMode="auto">
            <a:xfrm>
              <a:off x="0" y="1248"/>
              <a:ext cx="5472" cy="264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71013" name="Text Box 5"/>
            <p:cNvSpPr txBox="1">
              <a:spLocks noChangeArrowheads="1"/>
            </p:cNvSpPr>
            <p:nvPr/>
          </p:nvSpPr>
          <p:spPr bwMode="auto">
            <a:xfrm>
              <a:off x="34" y="3708"/>
              <a:ext cx="3854" cy="14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>
              <a:prstShdw prst="shdw17" dist="17961" dir="2700000">
                <a:srgbClr val="993300">
                  <a:gamma/>
                  <a:shade val="60000"/>
                  <a:invGamma/>
                </a:srgbClr>
              </a:prstShdw>
            </a:effectLst>
          </p:spPr>
          <p:txBody>
            <a:bodyPr lIns="82058" tIns="41029" rIns="82058" bIns="41029">
              <a:spAutoFit/>
            </a:bodyPr>
            <a:lstStyle/>
            <a:p>
              <a:pPr defTabSz="820738"/>
              <a:r>
                <a:rPr lang="en-US" sz="1100" b="1" dirty="0">
                  <a:solidFill>
                    <a:schemeClr val="bg1"/>
                  </a:solidFill>
                  <a:latin typeface="Arial" charset="0"/>
                </a:rPr>
                <a:t>E14th Corridor - San Leandro, CA Source: Community, Design + Architecture</a:t>
              </a:r>
              <a:endParaRPr lang="en-US" sz="1100" dirty="0">
                <a:solidFill>
                  <a:schemeClr val="bg1"/>
                </a:solidFill>
                <a:latin typeface="Arial" charset="0"/>
              </a:endParaRPr>
            </a:p>
          </p:txBody>
        </p:sp>
      </p:grpSp>
    </p:spTree>
  </p:cSld>
  <p:clrMapOvr>
    <a:masterClrMapping/>
  </p:clrMapOvr>
  <p:transition spd="med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eam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Str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E49507D6DD174DAD2B7F0837FD65DE" ma:contentTypeVersion="1" ma:contentTypeDescription="Create a new document." ma:contentTypeScope="" ma:versionID="2f1cda5aca2c38bf3523af81add8069b">
  <xsd:schema xmlns:xsd="http://www.w3.org/2001/XMLSchema" xmlns:p="http://schemas.microsoft.com/office/2006/metadata/properties" targetNamespace="http://schemas.microsoft.com/office/2006/metadata/properties" ma:root="true" ma:fieldsID="6369d2b7ea520813075374a2fe4868e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589A5866-C07D-45A8-A17C-1CF00018138D}"/>
</file>

<file path=customXml/itemProps2.xml><?xml version="1.0" encoding="utf-8"?>
<ds:datastoreItem xmlns:ds="http://schemas.openxmlformats.org/officeDocument/2006/customXml" ds:itemID="{FDBBA0F9-3A6F-469C-8AD2-6772425F1671}"/>
</file>

<file path=customXml/itemProps3.xml><?xml version="1.0" encoding="utf-8"?>
<ds:datastoreItem xmlns:ds="http://schemas.openxmlformats.org/officeDocument/2006/customXml" ds:itemID="{6851CE16-DA18-4793-8634-AE3C93766231}"/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1720</TotalTime>
  <Words>837</Words>
  <Application>Microsoft Office PowerPoint</Application>
  <PresentationFormat>On-screen Show (4:3)</PresentationFormat>
  <Paragraphs>291</Paragraphs>
  <Slides>38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Stream</vt:lpstr>
      <vt:lpstr>Context Sensitive Solutions For Designing Urban Thoroughfares</vt:lpstr>
      <vt:lpstr>Communities Want:</vt:lpstr>
      <vt:lpstr>CSS Defined</vt:lpstr>
      <vt:lpstr>Tenets of CSS</vt:lpstr>
      <vt:lpstr>Context Integration</vt:lpstr>
      <vt:lpstr>Context Integration</vt:lpstr>
      <vt:lpstr>CSS: Bringing Place and Thoroughfare Design Together</vt:lpstr>
      <vt:lpstr>CSS: Bringing Place and Thoroughfare Design Together</vt:lpstr>
      <vt:lpstr>CSS: Bringing Place and Thoroughfare Design Together</vt:lpstr>
      <vt:lpstr>Challenges</vt:lpstr>
      <vt:lpstr>CSS (Federal) Milestones</vt:lpstr>
      <vt:lpstr>What is CSS?</vt:lpstr>
      <vt:lpstr>What is CSS?</vt:lpstr>
      <vt:lpstr>Why Use CSS?</vt:lpstr>
      <vt:lpstr>CSS Benefit</vt:lpstr>
      <vt:lpstr>Slide 16</vt:lpstr>
      <vt:lpstr>CSS Design Process</vt:lpstr>
      <vt:lpstr>CSS Design Framework</vt:lpstr>
      <vt:lpstr>Context Zones – An Organizing System for Thoroughfare Design</vt:lpstr>
      <vt:lpstr>Features That Create Context</vt:lpstr>
      <vt:lpstr>CSS Tenet –Thoroughfare Design Changes as Context Changes</vt:lpstr>
      <vt:lpstr>CSS vs. Conventional Thoroughfare Design Approach</vt:lpstr>
      <vt:lpstr>Thoroughfare Types</vt:lpstr>
      <vt:lpstr>Thoroughfare Type in Design</vt:lpstr>
      <vt:lpstr>Thoroughfare Components</vt:lpstr>
      <vt:lpstr>Walkable Thoroughfare Design Parameters</vt:lpstr>
      <vt:lpstr>Streetside Design Criteria</vt:lpstr>
      <vt:lpstr>Key Differences From Conventional Approach</vt:lpstr>
      <vt:lpstr>I-30/I-35W Interchange Reconstruction</vt:lpstr>
      <vt:lpstr>Project</vt:lpstr>
      <vt:lpstr>Initial Plan</vt:lpstr>
      <vt:lpstr>CSS Approach – Stakeholder Objectives</vt:lpstr>
      <vt:lpstr>Approach</vt:lpstr>
      <vt:lpstr>Relocated I-30 West Leg</vt:lpstr>
      <vt:lpstr>Improved Ramps</vt:lpstr>
      <vt:lpstr>Lancaster Avenue</vt:lpstr>
      <vt:lpstr>Discussion</vt:lpstr>
      <vt:lpstr>For Additional Information</vt:lpstr>
    </vt:vector>
  </TitlesOfParts>
  <Company>Texas Transportation Institute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b-bochner</dc:creator>
  <cp:lastModifiedBy>Bochner, Brian</cp:lastModifiedBy>
  <cp:revision>122</cp:revision>
  <dcterms:created xsi:type="dcterms:W3CDTF">2007-06-10T23:58:34Z</dcterms:created>
  <dcterms:modified xsi:type="dcterms:W3CDTF">2010-07-26T15:55:15Z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0x01010016E49507D6DD174DAD2B7F0837FD65DE</vt:lpwstr>
  </property>
</Properties>
</file>